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0_0.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64" r:id="rId4"/>
    <p:sldId id="265" r:id="rId5"/>
    <p:sldId id="284" r:id="rId6"/>
    <p:sldId id="283" r:id="rId7"/>
    <p:sldId id="285" r:id="rId8"/>
    <p:sldId id="262" r:id="rId9"/>
    <p:sldId id="287" r:id="rId10"/>
    <p:sldId id="291" r:id="rId11"/>
    <p:sldId id="281" r:id="rId12"/>
    <p:sldId id="294" r:id="rId13"/>
    <p:sldId id="268" r:id="rId14"/>
    <p:sldId id="293" r:id="rId15"/>
  </p:sldIdLst>
  <p:sldSz cx="9144000" cy="5143500" type="screen16x9"/>
  <p:notesSz cx="6858000" cy="9144000"/>
  <p:embeddedFontLst>
    <p:embeddedFont>
      <p:font typeface="Raleway" panose="020B0003030101060003" pitchFamily="34" charset="0"/>
      <p:regular r:id="rId17"/>
      <p:bold r:id="rId18"/>
      <p:italic r:id="rId19"/>
      <p:boldItalic r:id="rId20"/>
    </p:embeddedFont>
    <p:embeddedFont>
      <p:font typeface="Raleway SemiBold" panose="020B0003030101060003" pitchFamily="34" charset="0"/>
      <p:regular r:id="rId21"/>
      <p:bold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9B6284-0BB2-B509-79F3-EA01861FB1F3}" name="Jeanne Buffet" initials="JB" userId="d6d1161b5c1744f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CC33"/>
    <a:srgbClr val="239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3"/>
    <p:restoredTop sz="64658"/>
  </p:normalViewPr>
  <p:slideViewPr>
    <p:cSldViewPr snapToGrid="0">
      <p:cViewPr varScale="1">
        <p:scale>
          <a:sx n="100" d="100"/>
          <a:sy n="100" d="100"/>
        </p:scale>
        <p:origin x="832" y="17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microsoft.com/office/2018/10/relationships/authors" Target="authors.xml"/></Relationships>
</file>

<file path=ppt/comments/modernComment_100_0.xml><?xml version="1.0" encoding="utf-8"?>
<p188:cmLst xmlns:a="http://schemas.openxmlformats.org/drawingml/2006/main" xmlns:r="http://schemas.openxmlformats.org/officeDocument/2006/relationships" xmlns:p188="http://schemas.microsoft.com/office/powerpoint/2018/8/main">
  <p188:cm id="{7B38A996-8059-2C47-A02A-E692DBED049F}" authorId="{919B6284-0BB2-B509-79F3-EA01861FB1F3}" created="2025-04-01T09:23:44.009">
    <ac:deMkLst xmlns:ac="http://schemas.microsoft.com/office/drawing/2013/main/command">
      <pc:docMk xmlns:pc="http://schemas.microsoft.com/office/powerpoint/2013/main/command"/>
      <pc:sldMk xmlns:pc="http://schemas.microsoft.com/office/powerpoint/2013/main/command" cId="0" sldId="256"/>
      <ac:grpSpMk id="3" creationId="{6C6DDE8D-6387-F94F-F225-F4F9EB010645}"/>
    </ac:deMkLst>
    <p188:txBody>
      <a:bodyPr/>
      <a:lstStyle/>
      <a:p>
        <a:r>
          <a:rPr lang="fr-FR"/>
          <a:t>Changer image pour qu’elle soit en français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Qu’est-ce que c’est le dessin scientifique ? Qu’est-ce que ça vous évoque ?</a:t>
            </a:r>
          </a:p>
          <a:p>
            <a:pPr marL="0" lvl="0" indent="0" algn="l" rtl="0">
              <a:spcBef>
                <a:spcPts val="0"/>
              </a:spcBef>
              <a:spcAft>
                <a:spcPts val="0"/>
              </a:spcAft>
              <a:buNone/>
            </a:pPr>
            <a:r>
              <a:rPr lang="fr-FR" dirty="0"/>
              <a:t>Dessin précis, fidèle à la réalité </a:t>
            </a:r>
            <a:r>
              <a:rPr lang="fr-FR" dirty="0">
                <a:sym typeface="Wingdings" pitchFamily="2" charset="2"/>
              </a:rPr>
              <a:t> oui.</a:t>
            </a:r>
          </a:p>
          <a:p>
            <a:pPr marL="0" lvl="0" indent="0" algn="l" rtl="0">
              <a:spcBef>
                <a:spcPts val="0"/>
              </a:spcBef>
              <a:spcAft>
                <a:spcPts val="0"/>
              </a:spcAft>
              <a:buNone/>
            </a:pPr>
            <a:r>
              <a:rPr lang="fr-FR" dirty="0">
                <a:sym typeface="Wingdings" pitchFamily="2" charset="2"/>
              </a:rPr>
              <a:t>Mais surtout, dessin qui sert à illustrer une information scientifique. Un dessin peut être très réalise mais ne servir qu’à être beau. Pour un dessin scientifique, on cherche à montrer, à illustrer quelque chose. Exemple des dessins sur la diapositive : s’ils étaient juste imprimés comme cela et mis à un mur sans rien d’autre, ce sont des dessins artistiques et non scientifiques. Par contre, s’ils étaient dans un guide pour reconnaitre les insectes, ce seraient des dessins scientifiques car ils aideraient à reconnaitre des espèces (ici un azuré et une osmie).</a:t>
            </a:r>
            <a:endParaRPr lang="fr-FR"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77CD5-C1F9-487A-9AD6-85BF22AC3A6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2A137FE-CD1A-B8F6-0EA0-9713AF0CACB0}"/>
              </a:ext>
            </a:extLst>
          </p:cNvPr>
          <p:cNvSpPr>
            <a:spLocks noGrp="1" noRot="1" noChangeAspect="1"/>
          </p:cNvSpPr>
          <p:nvPr>
            <p:ph type="sldImg"/>
          </p:nvPr>
        </p:nvSpPr>
        <p:spPr>
          <a:xfrm>
            <a:off x="381000" y="685800"/>
            <a:ext cx="6096000" cy="3429000"/>
          </a:xfrm>
        </p:spPr>
      </p:sp>
      <p:sp>
        <p:nvSpPr>
          <p:cNvPr id="3" name="Espace réservé des notes 2">
            <a:extLst>
              <a:ext uri="{FF2B5EF4-FFF2-40B4-BE49-F238E27FC236}">
                <a16:creationId xmlns:a16="http://schemas.microsoft.com/office/drawing/2014/main" id="{1A5A5F77-64A6-5D39-90CB-476AA91BA348}"/>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dirty="0"/>
              <a:t>Chaque élève </a:t>
            </a:r>
            <a:r>
              <a:rPr lang="fr-FR" sz="1100" b="0" i="0" u="none" strike="noStrike" cap="none" baseline="0" dirty="0">
                <a:solidFill>
                  <a:srgbClr val="000000"/>
                </a:solidFill>
                <a:latin typeface="Arial"/>
                <a:ea typeface="Arial"/>
                <a:cs typeface="Arial"/>
                <a:sym typeface="Arial"/>
              </a:rPr>
              <a:t>observe d’abord les 4 photos de l’espèce d’insecte reçue, et essaye d’identifier à quel ordre elle appartient, à l’aide du livret </a:t>
            </a:r>
            <a:r>
              <a:rPr lang="fr-FR" sz="1100" b="0" i="0" u="none" strike="noStrike" cap="none" baseline="0" dirty="0" err="1">
                <a:solidFill>
                  <a:srgbClr val="000000"/>
                </a:solidFill>
                <a:latin typeface="Arial"/>
                <a:ea typeface="Arial"/>
                <a:cs typeface="Arial"/>
                <a:sym typeface="Arial"/>
              </a:rPr>
              <a:t>Spipoll</a:t>
            </a:r>
            <a:r>
              <a:rPr lang="fr-FR" sz="1100" b="0" i="0" u="none" strike="noStrike" cap="none" baseline="0" dirty="0">
                <a:solidFill>
                  <a:srgbClr val="000000"/>
                </a:solidFill>
                <a:latin typeface="Arial"/>
                <a:ea typeface="Arial"/>
                <a:cs typeface="Arial"/>
                <a:sym typeface="Arial"/>
              </a:rPr>
              <a:t> (pages 8 et 9). Ensuite, il fait un dessin résumant les 4 photos, le plus clair possible pour que tous les caractères nécessaires à l’identification de l’ordre soient visibles.</a:t>
            </a:r>
          </a:p>
          <a:p>
            <a:pPr marL="158750" indent="0">
              <a:buFontTx/>
              <a:buNone/>
            </a:pPr>
            <a:endParaRPr lang="fr-FR" dirty="0"/>
          </a:p>
        </p:txBody>
      </p:sp>
    </p:spTree>
    <p:extLst>
      <p:ext uri="{BB962C8B-B14F-4D97-AF65-F5344CB8AC3E}">
        <p14:creationId xmlns:p14="http://schemas.microsoft.com/office/powerpoint/2010/main" val="20810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sz="1100" b="0" i="0" u="none" strike="noStrike" cap="none" dirty="0">
                <a:solidFill>
                  <a:srgbClr val="000000"/>
                </a:solidFill>
                <a:effectLst/>
                <a:latin typeface="Arial"/>
                <a:ea typeface="Arial"/>
                <a:cs typeface="Arial"/>
                <a:sym typeface="Arial"/>
              </a:rPr>
              <a:t>En fonction de la difficulté recherchée, deux options sont possibles pour légender les dessins :</a:t>
            </a:r>
          </a:p>
          <a:p>
            <a:r>
              <a:rPr lang="fr-FR" sz="1100" b="0" i="0" u="none" strike="noStrike" cap="none" dirty="0">
                <a:solidFill>
                  <a:srgbClr val="000000"/>
                </a:solidFill>
                <a:effectLst/>
                <a:latin typeface="Arial"/>
                <a:ea typeface="Arial"/>
                <a:cs typeface="Arial"/>
                <a:sym typeface="Arial"/>
              </a:rPr>
              <a:t>Chaque élève peut légender son propre dessin avant de l’échanger avec un autre élève. Cela permet à l’élève qui reçoit le dessin d’identifier l’ordre plus facilement.</a:t>
            </a:r>
          </a:p>
          <a:p>
            <a:r>
              <a:rPr lang="fr-FR" sz="1100" b="0" i="0" u="none" strike="noStrike" cap="none" dirty="0">
                <a:solidFill>
                  <a:srgbClr val="000000"/>
                </a:solidFill>
                <a:effectLst/>
                <a:latin typeface="Arial"/>
                <a:ea typeface="Arial"/>
                <a:cs typeface="Arial"/>
                <a:sym typeface="Arial"/>
              </a:rPr>
              <a:t>Chaque élève ne légende pas son propre dessin, mais essaye de légender le dessin d’un autre élève une fois les dessins échangés. L’élève peut s’aider du livret </a:t>
            </a:r>
            <a:r>
              <a:rPr lang="fr-FR" sz="1100" b="0" i="0" u="none" strike="noStrike" cap="none" dirty="0" err="1">
                <a:solidFill>
                  <a:srgbClr val="000000"/>
                </a:solidFill>
                <a:effectLst/>
                <a:latin typeface="Arial"/>
                <a:ea typeface="Arial"/>
                <a:cs typeface="Arial"/>
                <a:sym typeface="Arial"/>
              </a:rPr>
              <a:t>Spipoll</a:t>
            </a:r>
            <a:r>
              <a:rPr lang="fr-FR" sz="1100" b="0" i="0" u="none" strike="noStrike" cap="none" dirty="0">
                <a:solidFill>
                  <a:srgbClr val="000000"/>
                </a:solidFill>
                <a:effectLst/>
                <a:latin typeface="Arial"/>
                <a:ea typeface="Arial"/>
                <a:cs typeface="Arial"/>
                <a:sym typeface="Arial"/>
              </a:rPr>
              <a:t> pour repérer les caractères à légender propre à l’ordre de l’insecte sur le dessin.</a:t>
            </a:r>
          </a:p>
          <a:p>
            <a:pPr marL="158750" indent="0">
              <a:buFontTx/>
              <a:buNone/>
            </a:pPr>
            <a:endParaRPr lang="fr-FR" dirty="0"/>
          </a:p>
        </p:txBody>
      </p:sp>
    </p:spTree>
    <p:extLst>
      <p:ext uri="{BB962C8B-B14F-4D97-AF65-F5344CB8AC3E}">
        <p14:creationId xmlns:p14="http://schemas.microsoft.com/office/powerpoint/2010/main" val="2398162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e0783430b1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e0783430b1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fr-FR" sz="1100" b="0" i="0" u="none" strike="noStrike" cap="none" dirty="0">
                <a:solidFill>
                  <a:srgbClr val="000000"/>
                </a:solidFill>
                <a:effectLst/>
                <a:latin typeface="Arial"/>
                <a:ea typeface="Arial"/>
                <a:cs typeface="Arial"/>
                <a:sym typeface="Arial"/>
              </a:rPr>
              <a:t>Les élèves échangent leurs dessins, et déterminent l'ordre de l’insecte qu’ils ont reçu, sans avoir accès à la photo originale. Pour cela, ils comparent l’insecte sur le dessin reçu avec les différents insectes représentant les différents ordres dans le livret </a:t>
            </a:r>
            <a:r>
              <a:rPr lang="fr-FR" sz="1100" b="0" i="0" u="none" strike="noStrike" cap="none" dirty="0" err="1">
                <a:solidFill>
                  <a:srgbClr val="000000"/>
                </a:solidFill>
                <a:effectLst/>
                <a:latin typeface="Arial"/>
                <a:ea typeface="Arial"/>
                <a:cs typeface="Arial"/>
                <a:sym typeface="Arial"/>
              </a:rPr>
              <a:t>Spipoll</a:t>
            </a:r>
            <a:r>
              <a:rPr lang="fr-FR" sz="1100" b="0" i="0" u="none" strike="noStrike" cap="none" dirty="0">
                <a:solidFill>
                  <a:srgbClr val="000000"/>
                </a:solidFill>
                <a:effectLst/>
                <a:latin typeface="Arial"/>
                <a:ea typeface="Arial"/>
                <a:cs typeface="Arial"/>
                <a:sym typeface="Arial"/>
              </a:rPr>
              <a:t> (pages 8 et 9).</a:t>
            </a:r>
          </a:p>
          <a:p>
            <a:pPr marL="158750" indent="0">
              <a:buNone/>
            </a:pPr>
            <a:r>
              <a:rPr lang="fr-FR" sz="1100" b="0" i="0" u="none" strike="noStrike" cap="none" dirty="0">
                <a:solidFill>
                  <a:srgbClr val="000000"/>
                </a:solidFill>
                <a:effectLst/>
                <a:latin typeface="Arial"/>
                <a:ea typeface="Arial"/>
                <a:cs typeface="Arial"/>
                <a:sym typeface="Arial"/>
              </a:rPr>
              <a:t>Si les dessins avaient été échangés sans légende, ils écrivent la légende sur le dessin de leur camarade.</a:t>
            </a:r>
          </a:p>
          <a:p>
            <a:pPr marL="158750" indent="0">
              <a:buNone/>
            </a:pPr>
            <a:r>
              <a:rPr lang="fr-FR" sz="1100" b="0" i="0" u="none" strike="noStrike" cap="none" dirty="0">
                <a:solidFill>
                  <a:srgbClr val="000000"/>
                </a:solidFill>
                <a:effectLst/>
                <a:latin typeface="Arial"/>
                <a:ea typeface="Arial"/>
                <a:cs typeface="Arial"/>
                <a:sym typeface="Arial"/>
              </a:rPr>
              <a:t>Le correctif mentionnant à quel groupe appartient chaque espèce dessinée sont disponibles sur le site de Vigie-Nature École (ou dans le même zip)</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724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a:extLst>
            <a:ext uri="{FF2B5EF4-FFF2-40B4-BE49-F238E27FC236}">
              <a16:creationId xmlns:a16="http://schemas.microsoft.com/office/drawing/2014/main" id="{A8A693AC-5F60-F57A-67F4-684F5FD41551}"/>
            </a:ext>
          </a:extLst>
        </p:cNvPr>
        <p:cNvGrpSpPr/>
        <p:nvPr/>
      </p:nvGrpSpPr>
      <p:grpSpPr>
        <a:xfrm>
          <a:off x="0" y="0"/>
          <a:ext cx="0" cy="0"/>
          <a:chOff x="0" y="0"/>
          <a:chExt cx="0" cy="0"/>
        </a:xfrm>
      </p:grpSpPr>
      <p:sp>
        <p:nvSpPr>
          <p:cNvPr id="156" name="Google Shape;156;g2e0783430b1_0_46:notes">
            <a:extLst>
              <a:ext uri="{FF2B5EF4-FFF2-40B4-BE49-F238E27FC236}">
                <a16:creationId xmlns:a16="http://schemas.microsoft.com/office/drawing/2014/main" id="{F74D270D-7A64-67DA-FD2A-08C05286AA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e0783430b1_0_46:notes">
            <a:extLst>
              <a:ext uri="{FF2B5EF4-FFF2-40B4-BE49-F238E27FC236}">
                <a16:creationId xmlns:a16="http://schemas.microsoft.com/office/drawing/2014/main" id="{EB4FD99C-7D5A-AB9D-9C08-32E1985A563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fr-FR" sz="1100" b="0" i="0" u="none" strike="noStrike" cap="none" dirty="0">
                <a:solidFill>
                  <a:srgbClr val="000000"/>
                </a:solidFill>
                <a:effectLst/>
                <a:latin typeface="Arial"/>
                <a:ea typeface="Arial"/>
                <a:cs typeface="Arial"/>
                <a:sym typeface="Arial"/>
              </a:rPr>
              <a:t>Discussion avec les élèves sur les difficultés rencontrées (observation, dessin, identification). Rappeler l'importance des détails pour identifier les insectes (longueur des antennes, forme des yeux, etc.).</a:t>
            </a:r>
          </a:p>
          <a:p>
            <a:pPr marL="158750" indent="0">
              <a:buNone/>
            </a:pPr>
            <a:r>
              <a:rPr lang="fr-FR" sz="1100" b="0" i="0" u="none" strike="noStrike" cap="none" dirty="0">
                <a:solidFill>
                  <a:srgbClr val="000000"/>
                </a:solidFill>
                <a:effectLst/>
                <a:latin typeface="Arial"/>
                <a:ea typeface="Arial"/>
                <a:cs typeface="Arial"/>
                <a:sym typeface="Arial"/>
              </a:rPr>
              <a:t>Discussion sur les intérêts du dessin scientifique, les élèves </a:t>
            </a:r>
            <a:r>
              <a:rPr lang="fr-FR" sz="1100" b="0" i="0" u="none" strike="noStrike" cap="none" dirty="0" err="1">
                <a:solidFill>
                  <a:srgbClr val="000000"/>
                </a:solidFill>
                <a:effectLst/>
                <a:latin typeface="Arial"/>
                <a:ea typeface="Arial"/>
                <a:cs typeface="Arial"/>
                <a:sym typeface="Arial"/>
              </a:rPr>
              <a:t>ont-il</a:t>
            </a:r>
            <a:r>
              <a:rPr lang="fr-FR" sz="1100" b="0" i="0" u="none" strike="noStrike" cap="none" dirty="0">
                <a:solidFill>
                  <a:srgbClr val="000000"/>
                </a:solidFill>
                <a:effectLst/>
                <a:latin typeface="Arial"/>
                <a:ea typeface="Arial"/>
                <a:cs typeface="Arial"/>
                <a:sym typeface="Arial"/>
              </a:rPr>
              <a:t> compris à quoi il sert ?</a:t>
            </a:r>
          </a:p>
          <a:p>
            <a:pPr marL="158750" indent="0">
              <a:buNone/>
            </a:pPr>
            <a:r>
              <a:rPr lang="fr-FR" sz="1100" b="0" i="0" u="none" strike="noStrike" cap="none" dirty="0">
                <a:solidFill>
                  <a:srgbClr val="000000"/>
                </a:solidFill>
                <a:effectLst/>
                <a:latin typeface="Arial"/>
                <a:ea typeface="Arial"/>
                <a:cs typeface="Arial"/>
                <a:sym typeface="Arial"/>
              </a:rPr>
              <a:t>Pour permettre aux élèves d’aller un peu plus loin dans l’identification des insectes, </a:t>
            </a:r>
            <a:r>
              <a:rPr lang="fr-FR" sz="1100" b="1" i="0" u="none" strike="noStrike" cap="none" dirty="0">
                <a:solidFill>
                  <a:srgbClr val="000000"/>
                </a:solidFill>
                <a:effectLst/>
                <a:latin typeface="Arial"/>
                <a:ea typeface="Arial"/>
                <a:cs typeface="Arial"/>
                <a:sym typeface="Arial"/>
              </a:rPr>
              <a:t>des quizz sont disponibles</a:t>
            </a:r>
            <a:r>
              <a:rPr lang="fr-FR" sz="1100" b="0" i="0" u="none" strike="noStrike" cap="none" dirty="0">
                <a:solidFill>
                  <a:srgbClr val="000000"/>
                </a:solidFill>
                <a:effectLst/>
                <a:latin typeface="Arial"/>
                <a:ea typeface="Arial"/>
                <a:cs typeface="Arial"/>
                <a:sym typeface="Arial"/>
              </a:rPr>
              <a:t> sur le site de Vigie-Nature École, avec une </a:t>
            </a:r>
            <a:r>
              <a:rPr lang="fr-FR" sz="1100" b="0" i="0" u="sng" strike="noStrike" cap="none" dirty="0">
                <a:solidFill>
                  <a:srgbClr val="000000"/>
                </a:solidFill>
                <a:effectLst/>
                <a:latin typeface="Arial"/>
                <a:ea typeface="Arial"/>
                <a:cs typeface="Arial"/>
                <a:sym typeface="Arial"/>
              </a:rPr>
              <a:t>clé en ligne</a:t>
            </a:r>
            <a:r>
              <a:rPr lang="fr-FR" sz="1100" b="0" i="0" u="none" strike="noStrike" cap="none" dirty="0">
                <a:solidFill>
                  <a:srgbClr val="000000"/>
                </a:solidFill>
                <a:effectLst/>
                <a:latin typeface="Arial"/>
                <a:ea typeface="Arial"/>
                <a:cs typeface="Arial"/>
                <a:sym typeface="Arial"/>
              </a:rPr>
              <a:t> pour s’aider.</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981284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0c1bbe3e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30c1bbe3e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Au cours de sa vie et particulièrement lors de son expédition scientifique au Suriname, Anna Maria </a:t>
            </a:r>
            <a:r>
              <a:rPr lang="fr-FR" b="0" dirty="0" err="1">
                <a:solidFill>
                  <a:srgbClr val="2C4A4A"/>
                </a:solidFill>
                <a:effectLst/>
                <a:latin typeface="Raleway" panose="020B0003030101060003" pitchFamily="34" charset="0"/>
              </a:rPr>
              <a:t>Sybilla</a:t>
            </a:r>
            <a:r>
              <a:rPr lang="fr-FR" b="0" dirty="0">
                <a:solidFill>
                  <a:srgbClr val="2C4A4A"/>
                </a:solidFill>
                <a:effectLst/>
                <a:latin typeface="Raleway" panose="020B0003030101060003" pitchFamily="34" charset="0"/>
              </a:rPr>
              <a:t> </a:t>
            </a:r>
            <a:r>
              <a:rPr lang="fr-FR" b="0" dirty="0" err="1">
                <a:solidFill>
                  <a:srgbClr val="2C4A4A"/>
                </a:solidFill>
                <a:effectLst/>
                <a:latin typeface="Raleway" panose="020B0003030101060003" pitchFamily="34" charset="0"/>
              </a:rPr>
              <a:t>Merian</a:t>
            </a:r>
            <a:r>
              <a:rPr lang="fr-FR" b="0" dirty="0">
                <a:solidFill>
                  <a:srgbClr val="2C4A4A"/>
                </a:solidFill>
                <a:effectLst/>
                <a:latin typeface="Raleway" panose="020B0003030101060003" pitchFamily="34" charset="0"/>
              </a:rPr>
              <a:t> a dessiné les plantes et insectes qu’elle voyait. En les observant longuement, elle a étudié les interactions entre plantes et insectes ainsi que leurs différentes étapes de vie, dont la métamorphose des insectes. Le fait de dessiner très précisément et très fidèlement à la réalité lui a permis quand elle est rentrée en Europe de montrer ses découvertes à ses collègues scientifiques.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Mais pourquoi elle n’a pas pris des photos ? (parce que la photo n’existait pas encore)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0491686E-CB84-A0A8-E06D-42EA88EE70F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F8E7413F-400A-123D-9DF9-B32F568A9D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Maintenant, la photo a été inventée et il est très facile et rapide d’en prendre tout le temps. Pourtant, le dessin scientifique est encore utilisé. Au Muséum national d’Histoire Naturelle, il y a des dessinateurs et dessinatrices scientifiques qui font cela toute la journée pour aider les scientifiques à illustrer leurs recherches. Mais pourquoi ils n’utilisent pas simplement la photo ?</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FEFC316D-933A-6FF5-21A1-5665105609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072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295F670D-001C-0C3E-FB16-513D25C206B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B09758F5-9DC8-1E46-6B48-CE2773A4BD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Parce que le dessin a un gros avantage par rapport à la photo : il permet de faire des choix. Avec une photo, le seul choix que l’on peut faire est le cadrage et le moment où on appuie sur le bouton. Mais avec le dessin, on peut faire pleins de choix pour représenter au mieux ce que l’on souhaite représenter. Trois exemples : (slides suivantes)</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812D3F7C-29AE-459B-80FC-98977FBF3A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124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0c1bbe3ee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30c1bbe3eed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faire une synthèse représentative de l’espèce regroupée dans un seul individu. Avec la photo, on risque d’immortaliser des anomalies, des malformations spécifiques à l’individu photographié.</a:t>
            </a:r>
          </a:p>
          <a:p>
            <a:pPr marL="0" lvl="0" indent="0" algn="l" rtl="0">
              <a:lnSpc>
                <a:spcPct val="100000"/>
              </a:lnSpc>
              <a:spcBef>
                <a:spcPts val="0"/>
              </a:spcBef>
              <a:spcAft>
                <a:spcPts val="0"/>
              </a:spcAft>
              <a:buSzPts val="1100"/>
              <a:buNone/>
            </a:pPr>
            <a:r>
              <a:rPr lang="fr-FR" dirty="0"/>
              <a:t>Un dessin scientifique prend souvent plusieurs modèles (donc plusieurs individus différents) pour faire une synthèse la plus représentative possible. La couleur peut également être variable entre individus d’une même espèce, on peu donc représenter une couleur intermédiaire. </a:t>
            </a:r>
          </a:p>
          <a:p>
            <a:pPr marL="0" lvl="0" indent="0" algn="l" rtl="0">
              <a:lnSpc>
                <a:spcPct val="100000"/>
              </a:lnSpc>
              <a:spcBef>
                <a:spcPts val="0"/>
              </a:spcBef>
              <a:spcAft>
                <a:spcPts val="0"/>
              </a:spcAft>
              <a:buSzPts val="1100"/>
              <a:buNone/>
            </a:pPr>
            <a:r>
              <a:rPr lang="fr-FR" dirty="0"/>
              <a:t>Attention : dans le cas de différence entre le mâle et la femelle, on représente les deux sexes, mais en faisant une synthèse au sein de chaque sexe.</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c1bbe3eed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30c1bbe3ee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Le dessin permet de représenter les détails : sur la photo de cette plante, on voit la couleur, le fait que les fleurs poussent en groupe, mais certains détails ne sont pas très visibles ou sont cachés par les feuilles mortes autour.</a:t>
            </a:r>
          </a:p>
          <a:p>
            <a:pPr marL="0" lvl="0" indent="0" algn="l" rtl="0">
              <a:lnSpc>
                <a:spcPct val="100000"/>
              </a:lnSpc>
              <a:spcBef>
                <a:spcPts val="0"/>
              </a:spcBef>
              <a:spcAft>
                <a:spcPts val="0"/>
              </a:spcAft>
              <a:buSzPts val="1100"/>
              <a:buNone/>
            </a:pPr>
            <a:r>
              <a:rPr lang="fr-FR" dirty="0">
                <a:sym typeface="Wingdings" pitchFamily="2" charset="2"/>
              </a:rPr>
              <a:t> Avec le dessin, on peut représenter les différents détails sur une même feuille de dessin pour qu’ils soient tous visibles (et en plus sur un fond blanc cela aide à la compréhension) : la tige et ses écailles, le fait que les fleurs deviennent orange en fanant, et surtout le fait que chaque grosse fleur est en fait une inflorescence, constituée de pleins de minuscules fleurs comme on peut voir en bas du dessin.</a:t>
            </a:r>
            <a:endParaRPr lang="fr-F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a:extLst>
            <a:ext uri="{FF2B5EF4-FFF2-40B4-BE49-F238E27FC236}">
              <a16:creationId xmlns:a16="http://schemas.microsoft.com/office/drawing/2014/main" id="{0902E5EC-DAFD-5A8A-2122-D18721CE17CD}"/>
            </a:ext>
          </a:extLst>
        </p:cNvPr>
        <p:cNvGrpSpPr/>
        <p:nvPr/>
      </p:nvGrpSpPr>
      <p:grpSpPr>
        <a:xfrm>
          <a:off x="0" y="0"/>
          <a:ext cx="0" cy="0"/>
          <a:chOff x="0" y="0"/>
          <a:chExt cx="0" cy="0"/>
        </a:xfrm>
      </p:grpSpPr>
      <p:sp>
        <p:nvSpPr>
          <p:cNvPr id="74" name="Google Shape;74;g30c1bbe3eed_0_12:notes">
            <a:extLst>
              <a:ext uri="{FF2B5EF4-FFF2-40B4-BE49-F238E27FC236}">
                <a16:creationId xmlns:a16="http://schemas.microsoft.com/office/drawing/2014/main" id="{5F7B7BFC-9D8B-CEDD-E051-F5C2D73E7F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30c1bbe3eed_0_12:notes">
            <a:extLst>
              <a:ext uri="{FF2B5EF4-FFF2-40B4-BE49-F238E27FC236}">
                <a16:creationId xmlns:a16="http://schemas.microsoft.com/office/drawing/2014/main" id="{7094A3BB-D7FA-8093-09FF-F71C7B656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choisir une lumière neutre montrant bien toutes les couleurs et une position montrant tous les caractères importants.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à gauche n’ont pas un positionnement pratique pour voir toutes les caractéristiques de l’oiseau : il manque une vue de la queue, du ventre ou du bec de profil.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de droite ont une meilleure position (on voit bien la longueur du bec, la queue, la silhouette) mais les couleurs sont biaisées par la lumière ambiante, qui jaunit ou blanchit + fait des ombres très sombres.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sym typeface="Wingdings" pitchFamily="2" charset="2"/>
              </a:rPr>
              <a:t> Avec un dessin, on peut représenter l’oiseau dans la position qu’on veut (donc de profil, le plus pratique pour tout voir) et choisir la bonne lumière pour bien voir les couleurs. On voit donc la tache brune sur le ventre, les motifs jaunes sur l’aile.</a:t>
            </a:r>
            <a:endParaRPr lang="fr-FR" b="0" dirty="0">
              <a:solidFill>
                <a:srgbClr val="2C4A4A"/>
              </a:solidFill>
              <a:effectLst/>
              <a:latin typeface="Raleway" panose="020B0003030101060003" pitchFamily="34" charset="0"/>
            </a:endParaRPr>
          </a:p>
          <a:p>
            <a:pPr marL="0" lvl="0" indent="0" algn="l" rtl="0">
              <a:lnSpc>
                <a:spcPct val="100000"/>
              </a:lnSpc>
              <a:spcBef>
                <a:spcPts val="0"/>
              </a:spcBef>
              <a:spcAft>
                <a:spcPts val="0"/>
              </a:spcAft>
              <a:buSzPts val="1100"/>
              <a:buNone/>
            </a:pP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solidFill>
                  <a:schemeClr val="dk1"/>
                </a:solidFill>
              </a:rPr>
              <a:t>Pour info : https://</a:t>
            </a:r>
            <a:r>
              <a:rPr lang="fr-FR" dirty="0" err="1">
                <a:solidFill>
                  <a:schemeClr val="dk1"/>
                </a:solidFill>
              </a:rPr>
              <a:t>valeryschollaert.wordpress.com</a:t>
            </a:r>
            <a:r>
              <a:rPr lang="fr-FR" dirty="0">
                <a:solidFill>
                  <a:schemeClr val="dk1"/>
                </a:solidFill>
              </a:rPr>
              <a:t>/grimpereaux-des-bois-et-des-jardins-page-comparative/</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3327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Quelques exemples d’illustrations scientifiques venant de la bibliothèque du Muséum national d’Histoire naturelle, datant du 19ème siècle. Pour le dessin général, les insectes sont vus de dos avec les ailes et les pattes étalées, et les détails autour (pattes, yeux, etc.) sont dessinés au trait pour plus de clarté.</a:t>
            </a:r>
            <a:endParaRPr dirty="0"/>
          </a:p>
        </p:txBody>
      </p:sp>
      <p:sp>
        <p:nvSpPr>
          <p:cNvPr id="134" name="Google Shape;13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dirty="0"/>
              <a:t>Anatomie assez grossière et générale, juste pour avoir le vocabulaire pour la partie dessin. L’idée de cet atelier est de reconnaitre l’ordre auquel les insectes appartiennent, pas de les identifier jusqu’à l’espèce.</a:t>
            </a:r>
          </a:p>
        </p:txBody>
      </p:sp>
    </p:spTree>
    <p:extLst>
      <p:ext uri="{BB962C8B-B14F-4D97-AF65-F5344CB8AC3E}">
        <p14:creationId xmlns:p14="http://schemas.microsoft.com/office/powerpoint/2010/main" val="3028588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5.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5.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_AND_BODY_1_1">
  <p:cSld name="TITLE_AND_BODY_1_1">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56" name="Google Shape;5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fr"/>
              <a:t>‹N°›</a:t>
            </a:fld>
            <a:endParaRPr/>
          </a:p>
        </p:txBody>
      </p:sp>
    </p:spTree>
    <p:extLst>
      <p:ext uri="{BB962C8B-B14F-4D97-AF65-F5344CB8AC3E}">
        <p14:creationId xmlns:p14="http://schemas.microsoft.com/office/powerpoint/2010/main" val="2539281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797CA-05DF-1933-486E-82D7835E4A83}"/>
              </a:ext>
            </a:extLst>
          </p:cNvPr>
          <p:cNvSpPr>
            <a:spLocks noGrp="1"/>
          </p:cNvSpPr>
          <p:nvPr>
            <p:ph type="title"/>
          </p:nvPr>
        </p:nvSpPr>
        <p:spPr>
          <a:xfrm>
            <a:off x="627954" y="102394"/>
            <a:ext cx="7886700" cy="9941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CEEC45A-1F19-0E66-9F43-4882D9B3EBA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1D75AF-FC74-B19E-8347-73ACC5D48A0D}"/>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8889BA-B1BE-754F-89DA-6DD9783EEE76}" type="datetimeFigureOut">
              <a:rPr lang="fr-FR" smtClean="0"/>
              <a:pPr/>
              <a:t>18/08/2025</a:t>
            </a:fld>
            <a:endParaRPr lang="fr-FR"/>
          </a:p>
        </p:txBody>
      </p:sp>
      <p:sp>
        <p:nvSpPr>
          <p:cNvPr id="5" name="Espace réservé du pied de page 4">
            <a:extLst>
              <a:ext uri="{FF2B5EF4-FFF2-40B4-BE49-F238E27FC236}">
                <a16:creationId xmlns:a16="http://schemas.microsoft.com/office/drawing/2014/main" id="{71CC065F-1459-A9A4-EAAB-885C50D1CFD0}"/>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6" name="Espace réservé du numéro de diapositive 5">
            <a:extLst>
              <a:ext uri="{FF2B5EF4-FFF2-40B4-BE49-F238E27FC236}">
                <a16:creationId xmlns:a16="http://schemas.microsoft.com/office/drawing/2014/main" id="{5DF34BFC-62EC-A2C7-CA1D-3F72B0449EDA}"/>
              </a:ext>
            </a:extLst>
          </p:cNvPr>
          <p:cNvSpPr>
            <a:spLocks noGrp="1"/>
          </p:cNvSpPr>
          <p:nvPr>
            <p:ph type="sldNum" sz="quarter" idx="12"/>
          </p:nvPr>
        </p:nvSpPr>
        <p:spPr/>
        <p:txBody>
          <a:bodyPr/>
          <a:lstStyle/>
          <a:p>
            <a:fld id="{1A9AF9C5-F5D7-1341-AB95-794A9A101E60}" type="slidenum">
              <a:rPr lang="fr-FR" smtClean="0"/>
              <a:t>‹N°›</a:t>
            </a:fld>
            <a:endParaRPr lang="fr-FR"/>
          </a:p>
        </p:txBody>
      </p:sp>
      <p:sp>
        <p:nvSpPr>
          <p:cNvPr id="7" name="Forme libre 6">
            <a:extLst>
              <a:ext uri="{FF2B5EF4-FFF2-40B4-BE49-F238E27FC236}">
                <a16:creationId xmlns:a16="http://schemas.microsoft.com/office/drawing/2014/main" id="{A7BCA06F-6ED7-43DE-A694-9A48C867ED80}"/>
              </a:ext>
            </a:extLst>
          </p:cNvPr>
          <p:cNvSpPr/>
          <p:nvPr userDrawn="1"/>
        </p:nvSpPr>
        <p:spPr>
          <a:xfrm>
            <a:off x="-5963" y="0"/>
            <a:ext cx="1139024" cy="5146482"/>
          </a:xfrm>
          <a:custGeom>
            <a:avLst/>
            <a:gdLst>
              <a:gd name="connsiteX0" fmla="*/ 0 w 946205"/>
              <a:gd name="connsiteY0" fmla="*/ 0 h 6877878"/>
              <a:gd name="connsiteX1" fmla="*/ 0 w 946205"/>
              <a:gd name="connsiteY1" fmla="*/ 6877878 h 6877878"/>
              <a:gd name="connsiteX2" fmla="*/ 946205 w 946205"/>
              <a:gd name="connsiteY2" fmla="*/ 6877878 h 6877878"/>
              <a:gd name="connsiteX3" fmla="*/ 326003 w 946205"/>
              <a:gd name="connsiteY3" fmla="*/ 7951 h 6877878"/>
              <a:gd name="connsiteX4" fmla="*/ 0 w 946205"/>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26003 w 1534601"/>
              <a:gd name="connsiteY3" fmla="*/ 7951 h 6877878"/>
              <a:gd name="connsiteX4" fmla="*/ 0 w 1534601"/>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97565 w 1534601"/>
              <a:gd name="connsiteY3" fmla="*/ 39756 h 6877878"/>
              <a:gd name="connsiteX4" fmla="*/ 0 w 1534601"/>
              <a:gd name="connsiteY4" fmla="*/ 0 h 6877878"/>
              <a:gd name="connsiteX0" fmla="*/ 0 w 1622065"/>
              <a:gd name="connsiteY0" fmla="*/ 0 h 6846073"/>
              <a:gd name="connsiteX1" fmla="*/ 87464 w 1622065"/>
              <a:gd name="connsiteY1" fmla="*/ 6846073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61975"/>
              <a:gd name="connsiteX1" fmla="*/ 15903 w 1622065"/>
              <a:gd name="connsiteY1" fmla="*/ 6861975 h 6861975"/>
              <a:gd name="connsiteX2" fmla="*/ 1622065 w 1622065"/>
              <a:gd name="connsiteY2" fmla="*/ 6846073 h 6861975"/>
              <a:gd name="connsiteX3" fmla="*/ 485029 w 1622065"/>
              <a:gd name="connsiteY3" fmla="*/ 7951 h 6861975"/>
              <a:gd name="connsiteX4" fmla="*/ 0 w 1622065"/>
              <a:gd name="connsiteY4" fmla="*/ 0 h 6861975"/>
              <a:gd name="connsiteX0" fmla="*/ 0 w 1622065"/>
              <a:gd name="connsiteY0" fmla="*/ 0 h 6854024"/>
              <a:gd name="connsiteX1" fmla="*/ 15903 w 1622065"/>
              <a:gd name="connsiteY1" fmla="*/ 6854024 h 6854024"/>
              <a:gd name="connsiteX2" fmla="*/ 1622065 w 1622065"/>
              <a:gd name="connsiteY2" fmla="*/ 6846073 h 6854024"/>
              <a:gd name="connsiteX3" fmla="*/ 485029 w 1622065"/>
              <a:gd name="connsiteY3" fmla="*/ 7951 h 6854024"/>
              <a:gd name="connsiteX4" fmla="*/ 0 w 1622065"/>
              <a:gd name="connsiteY4" fmla="*/ 0 h 6854024"/>
              <a:gd name="connsiteX0" fmla="*/ 0 w 1622065"/>
              <a:gd name="connsiteY0" fmla="*/ 0 h 6846073"/>
              <a:gd name="connsiteX1" fmla="*/ 15903 w 1622065"/>
              <a:gd name="connsiteY1" fmla="*/ 6822218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46073"/>
              <a:gd name="connsiteX1" fmla="*/ 15903 w 1622065"/>
              <a:gd name="connsiteY1" fmla="*/ 6846072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15903 h 6861976"/>
              <a:gd name="connsiteX1" fmla="*/ 15903 w 1622065"/>
              <a:gd name="connsiteY1" fmla="*/ 6861975 h 6861976"/>
              <a:gd name="connsiteX2" fmla="*/ 1622065 w 1622065"/>
              <a:gd name="connsiteY2" fmla="*/ 6861976 h 6861976"/>
              <a:gd name="connsiteX3" fmla="*/ 492980 w 1622065"/>
              <a:gd name="connsiteY3" fmla="*/ 0 h 6861976"/>
              <a:gd name="connsiteX4" fmla="*/ 0 w 1622065"/>
              <a:gd name="connsiteY4" fmla="*/ 15903 h 6861976"/>
              <a:gd name="connsiteX0" fmla="*/ 0 w 1630016"/>
              <a:gd name="connsiteY0" fmla="*/ 1 h 6861976"/>
              <a:gd name="connsiteX1" fmla="*/ 23854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0 w 1630016"/>
              <a:gd name="connsiteY0" fmla="*/ 1 h 6861976"/>
              <a:gd name="connsiteX1" fmla="*/ 7951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198999 w 1622281"/>
              <a:gd name="connsiteY0" fmla="*/ 0 h 6869926"/>
              <a:gd name="connsiteX1" fmla="*/ 216 w 1622281"/>
              <a:gd name="connsiteY1" fmla="*/ 6869925 h 6869926"/>
              <a:gd name="connsiteX2" fmla="*/ 1622281 w 1622281"/>
              <a:gd name="connsiteY2" fmla="*/ 6869926 h 6869926"/>
              <a:gd name="connsiteX3" fmla="*/ 493196 w 1622281"/>
              <a:gd name="connsiteY3" fmla="*/ 7950 h 6869926"/>
              <a:gd name="connsiteX4" fmla="*/ 198999 w 1622281"/>
              <a:gd name="connsiteY4" fmla="*/ 0 h 6869926"/>
              <a:gd name="connsiteX0" fmla="*/ 103747 w 1622445"/>
              <a:gd name="connsiteY0" fmla="*/ 1 h 6861976"/>
              <a:gd name="connsiteX1" fmla="*/ 380 w 1622445"/>
              <a:gd name="connsiteY1" fmla="*/ 6861975 h 6861976"/>
              <a:gd name="connsiteX2" fmla="*/ 1622445 w 1622445"/>
              <a:gd name="connsiteY2" fmla="*/ 6861976 h 6861976"/>
              <a:gd name="connsiteX3" fmla="*/ 493360 w 1622445"/>
              <a:gd name="connsiteY3" fmla="*/ 0 h 6861976"/>
              <a:gd name="connsiteX4" fmla="*/ 103747 w 1622445"/>
              <a:gd name="connsiteY4" fmla="*/ 1 h 6861976"/>
              <a:gd name="connsiteX0" fmla="*/ 0 w 1518698"/>
              <a:gd name="connsiteY0" fmla="*/ 1 h 6861976"/>
              <a:gd name="connsiteX1" fmla="*/ 47708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7952 w 1518698"/>
              <a:gd name="connsiteY1" fmla="*/ 6846073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5 h 6861976"/>
              <a:gd name="connsiteX2" fmla="*/ 1518698 w 1518698"/>
              <a:gd name="connsiteY2" fmla="*/ 6861976 h 6861976"/>
              <a:gd name="connsiteX3" fmla="*/ 389613 w 1518698"/>
              <a:gd name="connsiteY3" fmla="*/ 0 h 6861976"/>
              <a:gd name="connsiteX4" fmla="*/ 0 w 1518698"/>
              <a:gd name="connsiteY4" fmla="*/ 1 h 686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698" h="6861976">
                <a:moveTo>
                  <a:pt x="0" y="1"/>
                </a:moveTo>
                <a:cubicBezTo>
                  <a:pt x="7951" y="2287326"/>
                  <a:pt x="7952" y="4566700"/>
                  <a:pt x="15903" y="6854025"/>
                </a:cubicBezTo>
                <a:lnTo>
                  <a:pt x="1518698" y="6861976"/>
                </a:lnTo>
                <a:lnTo>
                  <a:pt x="389613" y="0"/>
                </a:lnTo>
                <a:lnTo>
                  <a:pt x="0" y="1"/>
                </a:lnTo>
                <a:close/>
              </a:path>
            </a:pathLst>
          </a:cu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dirty="0"/>
          </a:p>
        </p:txBody>
      </p:sp>
      <p:pic>
        <p:nvPicPr>
          <p:cNvPr id="8" name="Image 7">
            <a:extLst>
              <a:ext uri="{FF2B5EF4-FFF2-40B4-BE49-F238E27FC236}">
                <a16:creationId xmlns:a16="http://schemas.microsoft.com/office/drawing/2014/main" id="{E2F44292-E44F-C85A-7DBA-E3581DEC6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658" y="4916380"/>
            <a:ext cx="194594" cy="181369"/>
          </a:xfrm>
          <a:prstGeom prst="rect">
            <a:avLst/>
          </a:prstGeom>
        </p:spPr>
      </p:pic>
      <p:pic>
        <p:nvPicPr>
          <p:cNvPr id="9" name="Image 8">
            <a:extLst>
              <a:ext uri="{FF2B5EF4-FFF2-40B4-BE49-F238E27FC236}">
                <a16:creationId xmlns:a16="http://schemas.microsoft.com/office/drawing/2014/main" id="{AB6438E7-6C6C-EEC7-E4C6-F0F2EDE366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92321" y="4908178"/>
            <a:ext cx="107688" cy="179480"/>
          </a:xfrm>
          <a:prstGeom prst="rect">
            <a:avLst/>
          </a:prstGeom>
        </p:spPr>
      </p:pic>
      <p:pic>
        <p:nvPicPr>
          <p:cNvPr id="10" name="Image 9">
            <a:extLst>
              <a:ext uri="{FF2B5EF4-FFF2-40B4-BE49-F238E27FC236}">
                <a16:creationId xmlns:a16="http://schemas.microsoft.com/office/drawing/2014/main" id="{31A05ADD-AF50-E775-9EBB-BBC2A730A65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1952" y="4929175"/>
            <a:ext cx="260718" cy="136026"/>
          </a:xfrm>
          <a:prstGeom prst="rect">
            <a:avLst/>
          </a:prstGeom>
        </p:spPr>
      </p:pic>
      <p:pic>
        <p:nvPicPr>
          <p:cNvPr id="11" name="Image 10">
            <a:extLst>
              <a:ext uri="{FF2B5EF4-FFF2-40B4-BE49-F238E27FC236}">
                <a16:creationId xmlns:a16="http://schemas.microsoft.com/office/drawing/2014/main" id="{1387834C-4020-1BAA-AC3B-A7B0BB19683D}"/>
              </a:ext>
            </a:extLst>
          </p:cNvPr>
          <p:cNvPicPr>
            <a:picLocks noChangeAspect="1"/>
          </p:cNvPicPr>
          <p:nvPr userDrawn="1"/>
        </p:nvPicPr>
        <p:blipFill>
          <a:blip r:embed="rId5" cstate="screen">
            <a:duotone>
              <a:prstClr val="black"/>
              <a:schemeClr val="tx1">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415019" y="4905288"/>
            <a:ext cx="171923" cy="181369"/>
          </a:xfrm>
          <a:prstGeom prst="rect">
            <a:avLst/>
          </a:prstGeom>
        </p:spPr>
      </p:pic>
      <p:pic>
        <p:nvPicPr>
          <p:cNvPr id="12" name="Image 11">
            <a:extLst>
              <a:ext uri="{FF2B5EF4-FFF2-40B4-BE49-F238E27FC236}">
                <a16:creationId xmlns:a16="http://schemas.microsoft.com/office/drawing/2014/main" id="{B3846FAE-6744-F51F-7A7B-8A9928DE0D96}"/>
              </a:ext>
            </a:extLst>
          </p:cNvPr>
          <p:cNvPicPr>
            <a:picLocks noChangeAspect="1"/>
          </p:cNvPicPr>
          <p:nvPr userDrawn="1"/>
        </p:nvPicPr>
        <p:blipFill>
          <a:blip r:embed="rId7" cstate="screen">
            <a:duotone>
              <a:prstClr val="black"/>
              <a:schemeClr val="tx1">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28757" y="4887151"/>
            <a:ext cx="149629" cy="199506"/>
          </a:xfrm>
          <a:prstGeom prst="rect">
            <a:avLst/>
          </a:prstGeom>
        </p:spPr>
      </p:pic>
      <p:pic>
        <p:nvPicPr>
          <p:cNvPr id="13" name="Image 12">
            <a:extLst>
              <a:ext uri="{FF2B5EF4-FFF2-40B4-BE49-F238E27FC236}">
                <a16:creationId xmlns:a16="http://schemas.microsoft.com/office/drawing/2014/main" id="{1DFE7F97-E510-DA16-2CDF-F9B6224A8748}"/>
              </a:ext>
            </a:extLst>
          </p:cNvPr>
          <p:cNvPicPr>
            <a:picLocks noChangeAspect="1"/>
          </p:cNvPicPr>
          <p:nvPr userDrawn="1"/>
        </p:nvPicPr>
        <p:blipFill>
          <a:blip r:embed="rId9" cstate="screen">
            <a:duotone>
              <a:prstClr val="black"/>
              <a:schemeClr val="tx1">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765408" y="4929856"/>
            <a:ext cx="236914" cy="149629"/>
          </a:xfrm>
          <a:prstGeom prst="rect">
            <a:avLst/>
          </a:prstGeom>
        </p:spPr>
      </p:pic>
      <p:pic>
        <p:nvPicPr>
          <p:cNvPr id="14" name="Image 13">
            <a:extLst>
              <a:ext uri="{FF2B5EF4-FFF2-40B4-BE49-F238E27FC236}">
                <a16:creationId xmlns:a16="http://schemas.microsoft.com/office/drawing/2014/main" id="{FAB0899C-6EC9-E634-8EFE-32BF45801718}"/>
              </a:ext>
            </a:extLst>
          </p:cNvPr>
          <p:cNvPicPr>
            <a:picLocks noChangeAspect="1"/>
          </p:cNvPicPr>
          <p:nvPr userDrawn="1"/>
        </p:nvPicPr>
        <p:blipFill>
          <a:blip r:embed="rId11" cstate="screen">
            <a:duotone>
              <a:prstClr val="black"/>
              <a:schemeClr val="tx1">
                <a:tint val="45000"/>
                <a:satMod val="400000"/>
              </a:schemeClr>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445627" y="4906504"/>
            <a:ext cx="198372" cy="181369"/>
          </a:xfrm>
          <a:prstGeom prst="rect">
            <a:avLst/>
          </a:prstGeom>
        </p:spPr>
      </p:pic>
      <p:pic>
        <p:nvPicPr>
          <p:cNvPr id="15" name="Image 14">
            <a:extLst>
              <a:ext uri="{FF2B5EF4-FFF2-40B4-BE49-F238E27FC236}">
                <a16:creationId xmlns:a16="http://schemas.microsoft.com/office/drawing/2014/main" id="{623AD63B-C6F1-7030-9B24-E6BC7462DAE4}"/>
              </a:ext>
            </a:extLst>
          </p:cNvPr>
          <p:cNvPicPr>
            <a:picLocks noChangeAspect="1"/>
          </p:cNvPicPr>
          <p:nvPr userDrawn="1"/>
        </p:nvPicPr>
        <p:blipFill>
          <a:blip r:embed="rId13" cstate="screen">
            <a:duotone>
              <a:prstClr val="black"/>
              <a:schemeClr val="tx1">
                <a:tint val="45000"/>
                <a:satMod val="400000"/>
              </a:schemeClr>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172852" y="4943159"/>
            <a:ext cx="166255" cy="149629"/>
          </a:xfrm>
          <a:prstGeom prst="rect">
            <a:avLst/>
          </a:prstGeom>
        </p:spPr>
      </p:pic>
    </p:spTree>
    <p:extLst>
      <p:ext uri="{BB962C8B-B14F-4D97-AF65-F5344CB8AC3E}">
        <p14:creationId xmlns:p14="http://schemas.microsoft.com/office/powerpoint/2010/main" val="411744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5.png"/><Relationship Id="rId3" Type="http://schemas.microsoft.com/office/2018/10/relationships/comments" Target="../comments/modernComment_100_0.xml"/><Relationship Id="rId7" Type="http://schemas.openxmlformats.org/officeDocument/2006/relationships/image" Target="../media/image1.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3.png"/><Relationship Id="rId5" Type="http://schemas.openxmlformats.org/officeDocument/2006/relationships/image" Target="../media/image10.emf"/><Relationship Id="rId15" Type="http://schemas.openxmlformats.org/officeDocument/2006/relationships/image" Target="../media/image17.emf"/><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3.png"/><Relationship Id="rId1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6.emf"/><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4.xml"/><Relationship Id="rId5" Type="http://schemas.openxmlformats.org/officeDocument/2006/relationships/image" Target="../media/image40.emf"/><Relationship Id="rId4" Type="http://schemas.openxmlformats.org/officeDocument/2006/relationships/image" Target="../media/image39.emf"/></Relationships>
</file>

<file path=ppt/slides/_rels/slide1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2.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emf"/><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microsoft.com/office/2007/relationships/hdphoto" Target="../media/hdphoto7.wdp"/><Relationship Id="rId5" Type="http://schemas.openxmlformats.org/officeDocument/2006/relationships/image" Target="../media/image32.png"/><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17" name="Groupe 16">
            <a:extLst>
              <a:ext uri="{FF2B5EF4-FFF2-40B4-BE49-F238E27FC236}">
                <a16:creationId xmlns:a16="http://schemas.microsoft.com/office/drawing/2014/main" id="{2117CBAF-9D23-7FAA-43DD-F17A34E81EEF}"/>
              </a:ext>
            </a:extLst>
          </p:cNvPr>
          <p:cNvGrpSpPr/>
          <p:nvPr/>
        </p:nvGrpSpPr>
        <p:grpSpPr>
          <a:xfrm>
            <a:off x="0" y="0"/>
            <a:ext cx="4172136" cy="5143500"/>
            <a:chOff x="0" y="0"/>
            <a:chExt cx="5562848" cy="6858000"/>
          </a:xfrm>
          <a:solidFill>
            <a:srgbClr val="2392A0"/>
          </a:solidFill>
        </p:grpSpPr>
        <p:pic>
          <p:nvPicPr>
            <p:cNvPr id="58" name="Google Shape;58;p13"/>
            <p:cNvPicPr preferRelativeResize="0"/>
            <p:nvPr/>
          </p:nvPicPr>
          <p:blipFill>
            <a:blip r:embed="rId4">
              <a:alphaModFix/>
            </a:blip>
            <a:stretch>
              <a:fillRect/>
            </a:stretch>
          </p:blipFill>
          <p:spPr>
            <a:xfrm>
              <a:off x="174725" y="4291400"/>
              <a:ext cx="2450142" cy="656400"/>
            </a:xfrm>
            <a:prstGeom prst="rect">
              <a:avLst/>
            </a:prstGeom>
            <a:grpFill/>
            <a:ln>
              <a:noFill/>
            </a:ln>
          </p:spPr>
        </p:pic>
        <p:pic>
          <p:nvPicPr>
            <p:cNvPr id="2" name="Image 1">
              <a:extLst>
                <a:ext uri="{FF2B5EF4-FFF2-40B4-BE49-F238E27FC236}">
                  <a16:creationId xmlns:a16="http://schemas.microsoft.com/office/drawing/2014/main" id="{B85E8127-5274-5E8C-E480-7C34B5793EB7}"/>
                </a:ext>
              </a:extLst>
            </p:cNvPr>
            <p:cNvPicPr>
              <a:picLocks noChangeAspect="1"/>
            </p:cNvPicPr>
            <p:nvPr/>
          </p:nvPicPr>
          <p:blipFill>
            <a:blip r:embed="rId5"/>
            <a:stretch>
              <a:fillRect/>
            </a:stretch>
          </p:blipFill>
          <p:spPr>
            <a:xfrm>
              <a:off x="334056" y="2457399"/>
              <a:ext cx="2203136" cy="1744149"/>
            </a:xfrm>
            <a:prstGeom prst="rect">
              <a:avLst/>
            </a:prstGeom>
            <a:grpFill/>
          </p:spPr>
        </p:pic>
        <p:sp>
          <p:nvSpPr>
            <p:cNvPr id="6" name="Organigramme : Entrée manuelle 13">
              <a:extLst>
                <a:ext uri="{FF2B5EF4-FFF2-40B4-BE49-F238E27FC236}">
                  <a16:creationId xmlns:a16="http://schemas.microsoft.com/office/drawing/2014/main" id="{9B2B7534-4849-A61E-BDC0-8A9BA11446DB}"/>
                </a:ext>
              </a:extLst>
            </p:cNvPr>
            <p:cNvSpPr/>
            <p:nvPr/>
          </p:nvSpPr>
          <p:spPr>
            <a:xfrm rot="5400000">
              <a:off x="-647576" y="647576"/>
              <a:ext cx="6858000" cy="5562848"/>
            </a:xfrm>
            <a:prstGeom prst="flowChartManualInput">
              <a:avLst/>
            </a:pr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8" name="Image 7">
              <a:extLst>
                <a:ext uri="{FF2B5EF4-FFF2-40B4-BE49-F238E27FC236}">
                  <a16:creationId xmlns:a16="http://schemas.microsoft.com/office/drawing/2014/main" id="{58865881-2193-B857-04BE-9D7013C838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30647" y="852677"/>
              <a:ext cx="1516843" cy="395818"/>
            </a:xfrm>
            <a:prstGeom prst="rect">
              <a:avLst/>
            </a:prstGeom>
            <a:solidFill>
              <a:srgbClr val="62CC33"/>
            </a:solidFill>
          </p:spPr>
        </p:pic>
        <p:pic>
          <p:nvPicPr>
            <p:cNvPr id="9" name="Image 8">
              <a:extLst>
                <a:ext uri="{FF2B5EF4-FFF2-40B4-BE49-F238E27FC236}">
                  <a16:creationId xmlns:a16="http://schemas.microsoft.com/office/drawing/2014/main" id="{5F924F4D-9F22-5546-2958-8DEE6B11BA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1712" y="351237"/>
              <a:ext cx="259459" cy="241825"/>
            </a:xfrm>
            <a:prstGeom prst="rect">
              <a:avLst/>
            </a:prstGeom>
            <a:solidFill>
              <a:srgbClr val="62CC33"/>
            </a:solidFill>
          </p:spPr>
        </p:pic>
        <p:pic>
          <p:nvPicPr>
            <p:cNvPr id="10" name="Image 9">
              <a:extLst>
                <a:ext uri="{FF2B5EF4-FFF2-40B4-BE49-F238E27FC236}">
                  <a16:creationId xmlns:a16="http://schemas.microsoft.com/office/drawing/2014/main" id="{FD2682D3-6DC2-0A82-F8F7-93F9797FFCB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83842" y="340302"/>
              <a:ext cx="143584" cy="239306"/>
            </a:xfrm>
            <a:prstGeom prst="rect">
              <a:avLst/>
            </a:prstGeom>
            <a:solidFill>
              <a:srgbClr val="62CC33"/>
            </a:solidFill>
          </p:spPr>
        </p:pic>
        <p:pic>
          <p:nvPicPr>
            <p:cNvPr id="11" name="Image 10">
              <a:extLst>
                <a:ext uri="{FF2B5EF4-FFF2-40B4-BE49-F238E27FC236}">
                  <a16:creationId xmlns:a16="http://schemas.microsoft.com/office/drawing/2014/main" id="{89701FF6-7D7C-C31B-F07C-FA4A8A81453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0089" y="368297"/>
              <a:ext cx="347624" cy="181368"/>
            </a:xfrm>
            <a:prstGeom prst="rect">
              <a:avLst/>
            </a:prstGeom>
            <a:solidFill>
              <a:srgbClr val="62CC33"/>
            </a:solidFill>
          </p:spPr>
        </p:pic>
        <p:pic>
          <p:nvPicPr>
            <p:cNvPr id="12" name="Image 11">
              <a:extLst>
                <a:ext uri="{FF2B5EF4-FFF2-40B4-BE49-F238E27FC236}">
                  <a16:creationId xmlns:a16="http://schemas.microsoft.com/office/drawing/2014/main" id="{B53B1EA7-3AD0-AA77-F0C2-289A6530AFC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05912" y="324357"/>
              <a:ext cx="229231" cy="241825"/>
            </a:xfrm>
            <a:prstGeom prst="rect">
              <a:avLst/>
            </a:prstGeom>
            <a:solidFill>
              <a:srgbClr val="62CC33"/>
            </a:solidFill>
          </p:spPr>
        </p:pic>
        <p:pic>
          <p:nvPicPr>
            <p:cNvPr id="13" name="Image 12">
              <a:extLst>
                <a:ext uri="{FF2B5EF4-FFF2-40B4-BE49-F238E27FC236}">
                  <a16:creationId xmlns:a16="http://schemas.microsoft.com/office/drawing/2014/main" id="{3A6CEFC6-9F9E-732B-0A2C-89FD85F8079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623797" y="312265"/>
              <a:ext cx="199505" cy="266008"/>
            </a:xfrm>
            <a:prstGeom prst="rect">
              <a:avLst/>
            </a:prstGeom>
            <a:solidFill>
              <a:srgbClr val="62CC33"/>
            </a:solidFill>
          </p:spPr>
        </p:pic>
        <p:pic>
          <p:nvPicPr>
            <p:cNvPr id="14" name="Image 13">
              <a:extLst>
                <a:ext uri="{FF2B5EF4-FFF2-40B4-BE49-F238E27FC236}">
                  <a16:creationId xmlns:a16="http://schemas.microsoft.com/office/drawing/2014/main" id="{3BD28511-18D2-1714-9D1F-570C01DFA93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988606" y="369205"/>
              <a:ext cx="315885" cy="199505"/>
            </a:xfrm>
            <a:prstGeom prst="rect">
              <a:avLst/>
            </a:prstGeom>
            <a:solidFill>
              <a:srgbClr val="62CC33"/>
            </a:solidFill>
          </p:spPr>
        </p:pic>
        <p:pic>
          <p:nvPicPr>
            <p:cNvPr id="15" name="Image 14">
              <a:extLst>
                <a:ext uri="{FF2B5EF4-FFF2-40B4-BE49-F238E27FC236}">
                  <a16:creationId xmlns:a16="http://schemas.microsoft.com/office/drawing/2014/main" id="{BFE09153-3736-22B2-F21C-CE67E4ECC00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356821" y="338069"/>
              <a:ext cx="264496" cy="241825"/>
            </a:xfrm>
            <a:prstGeom prst="rect">
              <a:avLst/>
            </a:prstGeom>
            <a:solidFill>
              <a:srgbClr val="62CC33"/>
            </a:solidFill>
          </p:spPr>
        </p:pic>
        <p:pic>
          <p:nvPicPr>
            <p:cNvPr id="16" name="Image 15">
              <a:extLst>
                <a:ext uri="{FF2B5EF4-FFF2-40B4-BE49-F238E27FC236}">
                  <a16:creationId xmlns:a16="http://schemas.microsoft.com/office/drawing/2014/main" id="{A174E886-CB3C-95CB-A9F9-F584AD52ACAE}"/>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828231" y="386942"/>
              <a:ext cx="221673" cy="199505"/>
            </a:xfrm>
            <a:prstGeom prst="rect">
              <a:avLst/>
            </a:prstGeom>
            <a:solidFill>
              <a:srgbClr val="62CC33"/>
            </a:solidFill>
          </p:spPr>
        </p:pic>
      </p:grpSp>
      <p:sp>
        <p:nvSpPr>
          <p:cNvPr id="56" name="Google Shape;56;p13"/>
          <p:cNvSpPr txBox="1"/>
          <p:nvPr/>
        </p:nvSpPr>
        <p:spPr>
          <a:xfrm>
            <a:off x="334375" y="2332448"/>
            <a:ext cx="3677134" cy="8853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fr" sz="3600" b="1" dirty="0">
                <a:solidFill>
                  <a:schemeClr val="bg1"/>
                </a:solidFill>
                <a:latin typeface="Raleway SemiBold" panose="020B0003030101060003" pitchFamily="34" charset="0"/>
                <a:ea typeface="Raleway"/>
                <a:cs typeface="Raleway"/>
                <a:sym typeface="Raleway"/>
              </a:rPr>
              <a:t>Atelier</a:t>
            </a:r>
            <a:br>
              <a:rPr lang="fr" sz="3600" b="1" dirty="0">
                <a:solidFill>
                  <a:schemeClr val="bg1"/>
                </a:solidFill>
                <a:latin typeface="Raleway SemiBold" panose="020B0003030101060003" pitchFamily="34" charset="0"/>
                <a:ea typeface="Raleway"/>
                <a:cs typeface="Raleway"/>
                <a:sym typeface="Raleway"/>
              </a:rPr>
            </a:br>
            <a:r>
              <a:rPr lang="fr" sz="3600" b="1" dirty="0">
                <a:solidFill>
                  <a:schemeClr val="bg1"/>
                </a:solidFill>
                <a:latin typeface="Raleway SemiBold" panose="020B0003030101060003" pitchFamily="34" charset="0"/>
                <a:ea typeface="Raleway"/>
                <a:cs typeface="Raleway"/>
                <a:sym typeface="Raleway"/>
              </a:rPr>
              <a:t>de dessin scientifique</a:t>
            </a:r>
            <a:br>
              <a:rPr lang="fr" sz="3200" b="1" dirty="0">
                <a:solidFill>
                  <a:schemeClr val="bg1"/>
                </a:solidFill>
                <a:latin typeface="Raleway"/>
                <a:ea typeface="Raleway"/>
                <a:cs typeface="Raleway"/>
                <a:sym typeface="Raleway"/>
              </a:rPr>
            </a:br>
            <a:r>
              <a:rPr lang="fr" sz="2000" dirty="0">
                <a:solidFill>
                  <a:schemeClr val="bg1"/>
                </a:solidFill>
                <a:latin typeface="Raleway"/>
                <a:ea typeface="Raleway"/>
                <a:cs typeface="Raleway"/>
                <a:sym typeface="Raleway"/>
              </a:rPr>
              <a:t>Insectes</a:t>
            </a:r>
            <a:endParaRPr sz="2000" dirty="0">
              <a:solidFill>
                <a:schemeClr val="bg1"/>
              </a:solidFill>
              <a:latin typeface="Raleway"/>
              <a:ea typeface="Raleway"/>
              <a:cs typeface="Raleway"/>
              <a:sym typeface="Raleway"/>
            </a:endParaRPr>
          </a:p>
        </p:txBody>
      </p:sp>
      <p:sp>
        <p:nvSpPr>
          <p:cNvPr id="4" name="AutoShape 2">
            <a:extLst>
              <a:ext uri="{FF2B5EF4-FFF2-40B4-BE49-F238E27FC236}">
                <a16:creationId xmlns:a16="http://schemas.microsoft.com/office/drawing/2014/main" id="{332D19AD-75E1-2DAB-BCCA-4B7217B958C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8" name="Image 17">
            <a:extLst>
              <a:ext uri="{FF2B5EF4-FFF2-40B4-BE49-F238E27FC236}">
                <a16:creationId xmlns:a16="http://schemas.microsoft.com/office/drawing/2014/main" id="{BCCFEF9E-C664-D7B6-4050-E8EBDD8096B9}"/>
              </a:ext>
            </a:extLst>
          </p:cNvPr>
          <p:cNvPicPr>
            <a:picLocks noChangeAspect="1"/>
          </p:cNvPicPr>
          <p:nvPr/>
        </p:nvPicPr>
        <p:blipFill>
          <a:blip r:embed="rId15">
            <a:lum bright="100000" contrast="-70000"/>
            <a:alphaModFix/>
          </a:blip>
          <a:stretch>
            <a:fillRect/>
          </a:stretch>
        </p:blipFill>
        <p:spPr>
          <a:xfrm>
            <a:off x="804404" y="3360966"/>
            <a:ext cx="2275030" cy="1782534"/>
          </a:xfrm>
          <a:prstGeom prst="rect">
            <a:avLst/>
          </a:prstGeom>
        </p:spPr>
      </p:pic>
      <p:pic>
        <p:nvPicPr>
          <p:cNvPr id="20" name="Google Shape;57;p13">
            <a:extLst>
              <a:ext uri="{FF2B5EF4-FFF2-40B4-BE49-F238E27FC236}">
                <a16:creationId xmlns:a16="http://schemas.microsoft.com/office/drawing/2014/main" id="{34CF26C7-6323-BF41-3A8E-B2ED5A7CEC5E}"/>
              </a:ext>
            </a:extLst>
          </p:cNvPr>
          <p:cNvPicPr preferRelativeResize="0"/>
          <p:nvPr/>
        </p:nvPicPr>
        <p:blipFill>
          <a:blip r:embed="rId16">
            <a:alphaModFix/>
          </a:blip>
          <a:stretch>
            <a:fillRect/>
          </a:stretch>
        </p:blipFill>
        <p:spPr>
          <a:xfrm>
            <a:off x="4622560" y="2571750"/>
            <a:ext cx="3828104" cy="2610132"/>
          </a:xfrm>
          <a:prstGeom prst="rect">
            <a:avLst/>
          </a:prstGeom>
          <a:noFill/>
          <a:ln>
            <a:noFill/>
          </a:ln>
        </p:spPr>
      </p:pic>
      <p:pic>
        <p:nvPicPr>
          <p:cNvPr id="19" name="Google Shape;56;p13">
            <a:extLst>
              <a:ext uri="{FF2B5EF4-FFF2-40B4-BE49-F238E27FC236}">
                <a16:creationId xmlns:a16="http://schemas.microsoft.com/office/drawing/2014/main" id="{3E46F2FD-9AAD-FA19-FA99-620112A7F0DF}"/>
              </a:ext>
            </a:extLst>
          </p:cNvPr>
          <p:cNvPicPr preferRelativeResize="0"/>
          <p:nvPr/>
        </p:nvPicPr>
        <p:blipFill>
          <a:blip r:embed="rId17">
            <a:alphaModFix/>
          </a:blip>
          <a:srcRect b="21940"/>
          <a:stretch>
            <a:fillRect/>
          </a:stretch>
        </p:blipFill>
        <p:spPr>
          <a:xfrm rot="587029">
            <a:off x="4152871" y="-279723"/>
            <a:ext cx="5036829" cy="3434853"/>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C6E19-746F-3DF1-6C9E-8100A39189FA}"/>
            </a:ext>
          </a:extLst>
        </p:cNvPr>
        <p:cNvGrpSpPr/>
        <p:nvPr/>
      </p:nvGrpSpPr>
      <p:grpSpPr>
        <a:xfrm>
          <a:off x="0" y="0"/>
          <a:ext cx="0" cy="0"/>
          <a:chOff x="0" y="0"/>
          <a:chExt cx="0" cy="0"/>
        </a:xfrm>
      </p:grpSpPr>
      <p:sp>
        <p:nvSpPr>
          <p:cNvPr id="5" name="Google Shape;156;g303fa76dd6e_0_195">
            <a:extLst>
              <a:ext uri="{FF2B5EF4-FFF2-40B4-BE49-F238E27FC236}">
                <a16:creationId xmlns:a16="http://schemas.microsoft.com/office/drawing/2014/main" id="{76350E6F-B7C2-3A7C-218B-DAA07CA3A327}"/>
              </a:ext>
            </a:extLst>
          </p:cNvPr>
          <p:cNvSpPr txBox="1">
            <a:spLocks noGrp="1"/>
          </p:cNvSpPr>
          <p:nvPr>
            <p:ph type="title"/>
          </p:nvPr>
        </p:nvSpPr>
        <p:spPr>
          <a:xfrm>
            <a:off x="627954" y="102394"/>
            <a:ext cx="7886700"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000" dirty="0">
                <a:latin typeface="Raleway"/>
                <a:sym typeface="Raleway"/>
              </a:rPr>
              <a:t>Consignes</a:t>
            </a:r>
            <a:endParaRPr sz="3000" dirty="0">
              <a:latin typeface="Raleway"/>
              <a:sym typeface="Raleway"/>
            </a:endParaRPr>
          </a:p>
        </p:txBody>
      </p:sp>
      <p:sp>
        <p:nvSpPr>
          <p:cNvPr id="24" name="Google Shape;165;g303fa76dd6e_0_211">
            <a:extLst>
              <a:ext uri="{FF2B5EF4-FFF2-40B4-BE49-F238E27FC236}">
                <a16:creationId xmlns:a16="http://schemas.microsoft.com/office/drawing/2014/main" id="{DA9640FA-C2FF-B2AA-5A5A-3B708DB21FD9}"/>
              </a:ext>
            </a:extLst>
          </p:cNvPr>
          <p:cNvSpPr txBox="1">
            <a:spLocks noGrp="1"/>
          </p:cNvSpPr>
          <p:nvPr>
            <p:ph idx="1"/>
          </p:nvPr>
        </p:nvSpPr>
        <p:spPr>
          <a:xfrm>
            <a:off x="948457" y="764251"/>
            <a:ext cx="6418624" cy="590552"/>
          </a:xfrm>
          <a:prstGeom prst="rect">
            <a:avLst/>
          </a:prstGeom>
          <a:noFill/>
          <a:ln>
            <a:noFill/>
          </a:ln>
        </p:spPr>
        <p:txBody>
          <a:bodyPr spcFirstLastPara="1" wrap="square" lIns="91425" tIns="91425" rIns="91425" bIns="91425" anchor="t" anchorCtr="0">
            <a:noAutofit/>
          </a:bodyPr>
          <a:lstStyle/>
          <a:p>
            <a:pPr marL="115253" lvl="0" indent="0" algn="l" rtl="0">
              <a:lnSpc>
                <a:spcPct val="95000"/>
              </a:lnSpc>
              <a:spcBef>
                <a:spcPts val="1000"/>
              </a:spcBef>
              <a:spcAft>
                <a:spcPts val="0"/>
              </a:spcAft>
              <a:buClr>
                <a:schemeClr val="dk1"/>
              </a:buClr>
              <a:buSzPts val="1785"/>
              <a:buNone/>
            </a:pPr>
            <a:r>
              <a:rPr lang="fr" sz="1785" dirty="0">
                <a:solidFill>
                  <a:schemeClr val="dk1"/>
                </a:solidFill>
                <a:latin typeface="Calibri" panose="020F0502020204030204" pitchFamily="34" charset="0"/>
                <a:ea typeface="Calibri"/>
                <a:cs typeface="Calibri" panose="020F0502020204030204" pitchFamily="34" charset="0"/>
                <a:sym typeface="Calibri"/>
              </a:rPr>
              <a:t>Synthétiser les 4 photos de la même espèce en un seul dessin</a:t>
            </a:r>
          </a:p>
          <a:p>
            <a:pPr marL="115253" lvl="0" indent="0" algn="l" rtl="0">
              <a:lnSpc>
                <a:spcPct val="95000"/>
              </a:lnSpc>
              <a:spcBef>
                <a:spcPts val="1000"/>
              </a:spcBef>
              <a:spcAft>
                <a:spcPts val="0"/>
              </a:spcAft>
              <a:buClr>
                <a:schemeClr val="dk1"/>
              </a:buClr>
              <a:buSzPts val="1785"/>
              <a:buNone/>
            </a:pPr>
            <a:endParaRPr sz="1785" b="1" dirty="0">
              <a:solidFill>
                <a:schemeClr val="dk1"/>
              </a:solidFill>
              <a:latin typeface="Calibri" panose="020F0502020204030204" pitchFamily="34" charset="0"/>
              <a:ea typeface="Calibri"/>
              <a:cs typeface="Calibri" panose="020F0502020204030204" pitchFamily="34" charset="0"/>
              <a:sym typeface="Calibri"/>
            </a:endParaRPr>
          </a:p>
        </p:txBody>
      </p:sp>
      <p:pic>
        <p:nvPicPr>
          <p:cNvPr id="7" name="Image 6">
            <a:extLst>
              <a:ext uri="{FF2B5EF4-FFF2-40B4-BE49-F238E27FC236}">
                <a16:creationId xmlns:a16="http://schemas.microsoft.com/office/drawing/2014/main" id="{263F7591-7582-6AE7-4B32-1F92C1BD9755}"/>
              </a:ext>
            </a:extLst>
          </p:cNvPr>
          <p:cNvPicPr>
            <a:picLocks noChangeAspect="1"/>
          </p:cNvPicPr>
          <p:nvPr/>
        </p:nvPicPr>
        <p:blipFill>
          <a:blip r:embed="rId3"/>
          <a:stretch>
            <a:fillRect/>
          </a:stretch>
        </p:blipFill>
        <p:spPr>
          <a:xfrm>
            <a:off x="376715" y="1354803"/>
            <a:ext cx="4382399" cy="3257668"/>
          </a:xfrm>
          <a:prstGeom prst="rect">
            <a:avLst/>
          </a:prstGeom>
        </p:spPr>
      </p:pic>
      <p:pic>
        <p:nvPicPr>
          <p:cNvPr id="4" name="Image 3">
            <a:extLst>
              <a:ext uri="{FF2B5EF4-FFF2-40B4-BE49-F238E27FC236}">
                <a16:creationId xmlns:a16="http://schemas.microsoft.com/office/drawing/2014/main" id="{F312CCF2-5ECE-CED6-EC6F-893F4292BB7F}"/>
              </a:ext>
            </a:extLst>
          </p:cNvPr>
          <p:cNvPicPr>
            <a:picLocks noChangeAspect="1"/>
          </p:cNvPicPr>
          <p:nvPr/>
        </p:nvPicPr>
        <p:blipFill>
          <a:blip r:embed="rId4"/>
          <a:stretch>
            <a:fillRect/>
          </a:stretch>
        </p:blipFill>
        <p:spPr>
          <a:xfrm>
            <a:off x="4690183" y="2792244"/>
            <a:ext cx="588768" cy="327093"/>
          </a:xfrm>
          <a:prstGeom prst="rect">
            <a:avLst/>
          </a:prstGeom>
        </p:spPr>
      </p:pic>
      <p:pic>
        <p:nvPicPr>
          <p:cNvPr id="3" name="Image 2">
            <a:extLst>
              <a:ext uri="{FF2B5EF4-FFF2-40B4-BE49-F238E27FC236}">
                <a16:creationId xmlns:a16="http://schemas.microsoft.com/office/drawing/2014/main" id="{B6412CF3-6CFF-B154-EC89-5D93C9BB7C82}"/>
              </a:ext>
            </a:extLst>
          </p:cNvPr>
          <p:cNvPicPr>
            <a:picLocks noChangeAspect="1"/>
          </p:cNvPicPr>
          <p:nvPr/>
        </p:nvPicPr>
        <p:blipFill>
          <a:blip r:embed="rId5"/>
          <a:stretch>
            <a:fillRect/>
          </a:stretch>
        </p:blipFill>
        <p:spPr>
          <a:xfrm>
            <a:off x="5320513" y="1375504"/>
            <a:ext cx="3608492" cy="3216265"/>
          </a:xfrm>
          <a:prstGeom prst="rect">
            <a:avLst/>
          </a:prstGeom>
        </p:spPr>
      </p:pic>
    </p:spTree>
    <p:extLst>
      <p:ext uri="{BB962C8B-B14F-4D97-AF65-F5344CB8AC3E}">
        <p14:creationId xmlns:p14="http://schemas.microsoft.com/office/powerpoint/2010/main" val="3818447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6;g303fa76dd6e_0_195">
            <a:extLst>
              <a:ext uri="{FF2B5EF4-FFF2-40B4-BE49-F238E27FC236}">
                <a16:creationId xmlns:a16="http://schemas.microsoft.com/office/drawing/2014/main" id="{56B48CE8-B74A-5287-CF38-12A372994408}"/>
              </a:ext>
            </a:extLst>
          </p:cNvPr>
          <p:cNvSpPr txBox="1">
            <a:spLocks noGrp="1"/>
          </p:cNvSpPr>
          <p:nvPr>
            <p:ph type="title"/>
          </p:nvPr>
        </p:nvSpPr>
        <p:spPr>
          <a:xfrm>
            <a:off x="627954" y="102394"/>
            <a:ext cx="7886700"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000" dirty="0">
                <a:latin typeface="Raleway"/>
                <a:sym typeface="Raleway"/>
              </a:rPr>
              <a:t>Consignes</a:t>
            </a:r>
            <a:endParaRPr sz="3000" dirty="0">
              <a:latin typeface="Raleway"/>
              <a:sym typeface="Raleway"/>
            </a:endParaRPr>
          </a:p>
        </p:txBody>
      </p:sp>
      <p:sp>
        <p:nvSpPr>
          <p:cNvPr id="24" name="Google Shape;165;g303fa76dd6e_0_211">
            <a:extLst>
              <a:ext uri="{FF2B5EF4-FFF2-40B4-BE49-F238E27FC236}">
                <a16:creationId xmlns:a16="http://schemas.microsoft.com/office/drawing/2014/main" id="{855EA6BB-D36F-DAB5-E86C-7F4C787E1095}"/>
              </a:ext>
            </a:extLst>
          </p:cNvPr>
          <p:cNvSpPr txBox="1">
            <a:spLocks noGrp="1"/>
          </p:cNvSpPr>
          <p:nvPr>
            <p:ph idx="1"/>
          </p:nvPr>
        </p:nvSpPr>
        <p:spPr>
          <a:xfrm>
            <a:off x="812270" y="875082"/>
            <a:ext cx="3562000" cy="3751944"/>
          </a:xfrm>
          <a:prstGeom prst="rect">
            <a:avLst/>
          </a:prstGeom>
          <a:noFill/>
          <a:ln>
            <a:noFill/>
          </a:ln>
        </p:spPr>
        <p:txBody>
          <a:bodyPr spcFirstLastPara="1" wrap="square" lIns="91425" tIns="91425" rIns="91425" bIns="91425" anchor="t" anchorCtr="0">
            <a:noAutofit/>
          </a:bodyPr>
          <a:lstStyle/>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Dessins au crayon à papier, sans couleur</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Insecte vu de dessus, si possible ailes écartées</a:t>
            </a:r>
          </a:p>
          <a:p>
            <a:pPr marL="457200" lvl="0" indent="-341947" algn="l" rtl="0">
              <a:lnSpc>
                <a:spcPct val="95000"/>
              </a:lnSpc>
              <a:spcBef>
                <a:spcPts val="12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L’objectif est de pouvoir identifier le groupe d’insecte grâce au dessin</a:t>
            </a:r>
          </a:p>
          <a:p>
            <a:pPr marL="457200" lvl="0" indent="-341947" algn="l" rtl="0">
              <a:lnSpc>
                <a:spcPct val="95000"/>
              </a:lnSpc>
              <a:spcBef>
                <a:spcPts val="1200"/>
              </a:spcBef>
              <a:spcAft>
                <a:spcPts val="0"/>
              </a:spcAft>
              <a:buClr>
                <a:schemeClr val="dk1"/>
              </a:buClr>
              <a:buSzPts val="1785"/>
              <a:buFont typeface="Calibri"/>
              <a:buChar char="●"/>
            </a:pPr>
            <a:r>
              <a:rPr lang="fr" sz="2000" b="1" dirty="0">
                <a:solidFill>
                  <a:schemeClr val="dk1"/>
                </a:solidFill>
                <a:latin typeface="Calibri" panose="020F0502020204030204" pitchFamily="34" charset="0"/>
                <a:ea typeface="Calibri"/>
                <a:cs typeface="Calibri" panose="020F0502020204030204" pitchFamily="34" charset="0"/>
                <a:sym typeface="Calibri"/>
              </a:rPr>
              <a:t>Les yeux, les ailes et les antennes </a:t>
            </a:r>
            <a:r>
              <a:rPr lang="fr" sz="2000" dirty="0">
                <a:solidFill>
                  <a:schemeClr val="dk1"/>
                </a:solidFill>
                <a:latin typeface="Calibri" panose="020F0502020204030204" pitchFamily="34" charset="0"/>
                <a:ea typeface="Calibri"/>
                <a:cs typeface="Calibri" panose="020F0502020204030204" pitchFamily="34" charset="0"/>
                <a:sym typeface="Calibri"/>
              </a:rPr>
              <a:t>sont particulièrement importants !</a:t>
            </a:r>
            <a:endParaRPr sz="2000" dirty="0">
              <a:solidFill>
                <a:schemeClr val="dk1"/>
              </a:solidFill>
              <a:latin typeface="Calibri" panose="020F0502020204030204" pitchFamily="34" charset="0"/>
              <a:ea typeface="Calibri"/>
              <a:cs typeface="Calibri" panose="020F0502020204030204" pitchFamily="34" charset="0"/>
              <a:sym typeface="Calibri"/>
            </a:endParaRPr>
          </a:p>
        </p:txBody>
      </p:sp>
      <p:pic>
        <p:nvPicPr>
          <p:cNvPr id="3" name="Image 2">
            <a:extLst>
              <a:ext uri="{FF2B5EF4-FFF2-40B4-BE49-F238E27FC236}">
                <a16:creationId xmlns:a16="http://schemas.microsoft.com/office/drawing/2014/main" id="{290E74CF-E1A4-6D95-47DA-87164504832D}"/>
              </a:ext>
            </a:extLst>
          </p:cNvPr>
          <p:cNvPicPr>
            <a:picLocks noChangeAspect="1"/>
          </p:cNvPicPr>
          <p:nvPr/>
        </p:nvPicPr>
        <p:blipFill>
          <a:blip r:embed="rId3"/>
          <a:stretch>
            <a:fillRect/>
          </a:stretch>
        </p:blipFill>
        <p:spPr>
          <a:xfrm>
            <a:off x="4374270" y="685538"/>
            <a:ext cx="4513172" cy="4022610"/>
          </a:xfrm>
          <a:prstGeom prst="rect">
            <a:avLst/>
          </a:prstGeom>
        </p:spPr>
      </p:pic>
    </p:spTree>
    <p:extLst>
      <p:ext uri="{BB962C8B-B14F-4D97-AF65-F5344CB8AC3E}">
        <p14:creationId xmlns:p14="http://schemas.microsoft.com/office/powerpoint/2010/main" val="4009908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841269B-0300-4F60-DFAB-2AA1FAD7CD34}"/>
              </a:ext>
            </a:extLst>
          </p:cNvPr>
          <p:cNvPicPr>
            <a:picLocks noChangeAspect="1"/>
          </p:cNvPicPr>
          <p:nvPr/>
        </p:nvPicPr>
        <p:blipFill>
          <a:blip r:embed="rId2"/>
          <a:stretch>
            <a:fillRect/>
          </a:stretch>
        </p:blipFill>
        <p:spPr>
          <a:xfrm>
            <a:off x="1025069" y="1441450"/>
            <a:ext cx="740992" cy="2811066"/>
          </a:xfrm>
          <a:prstGeom prst="rect">
            <a:avLst/>
          </a:prstGeom>
        </p:spPr>
      </p:pic>
      <p:pic>
        <p:nvPicPr>
          <p:cNvPr id="5" name="Image 4">
            <a:extLst>
              <a:ext uri="{FF2B5EF4-FFF2-40B4-BE49-F238E27FC236}">
                <a16:creationId xmlns:a16="http://schemas.microsoft.com/office/drawing/2014/main" id="{965C1C54-3F71-163A-704D-280C3A2FA749}"/>
              </a:ext>
            </a:extLst>
          </p:cNvPr>
          <p:cNvPicPr>
            <a:picLocks noChangeAspect="1"/>
          </p:cNvPicPr>
          <p:nvPr/>
        </p:nvPicPr>
        <p:blipFill>
          <a:blip r:embed="rId3"/>
          <a:stretch>
            <a:fillRect/>
          </a:stretch>
        </p:blipFill>
        <p:spPr>
          <a:xfrm>
            <a:off x="2231818" y="1441450"/>
            <a:ext cx="1173213" cy="2811066"/>
          </a:xfrm>
          <a:prstGeom prst="rect">
            <a:avLst/>
          </a:prstGeom>
        </p:spPr>
      </p:pic>
      <p:pic>
        <p:nvPicPr>
          <p:cNvPr id="6" name="Image 5">
            <a:extLst>
              <a:ext uri="{FF2B5EF4-FFF2-40B4-BE49-F238E27FC236}">
                <a16:creationId xmlns:a16="http://schemas.microsoft.com/office/drawing/2014/main" id="{D9C047B0-A216-895C-1F35-CC1603EBADF4}"/>
              </a:ext>
            </a:extLst>
          </p:cNvPr>
          <p:cNvPicPr>
            <a:picLocks noChangeAspect="1"/>
          </p:cNvPicPr>
          <p:nvPr/>
        </p:nvPicPr>
        <p:blipFill>
          <a:blip r:embed="rId4"/>
          <a:stretch>
            <a:fillRect/>
          </a:stretch>
        </p:blipFill>
        <p:spPr>
          <a:xfrm>
            <a:off x="3699006" y="1050908"/>
            <a:ext cx="1842816" cy="3204897"/>
          </a:xfrm>
          <a:prstGeom prst="rect">
            <a:avLst/>
          </a:prstGeom>
        </p:spPr>
      </p:pic>
      <p:pic>
        <p:nvPicPr>
          <p:cNvPr id="10" name="Image 9">
            <a:extLst>
              <a:ext uri="{FF2B5EF4-FFF2-40B4-BE49-F238E27FC236}">
                <a16:creationId xmlns:a16="http://schemas.microsoft.com/office/drawing/2014/main" id="{14664579-8D71-7630-4E55-2CC3379F2E80}"/>
              </a:ext>
            </a:extLst>
          </p:cNvPr>
          <p:cNvPicPr>
            <a:picLocks noChangeAspect="1"/>
          </p:cNvPicPr>
          <p:nvPr/>
        </p:nvPicPr>
        <p:blipFill>
          <a:blip r:embed="rId5"/>
          <a:stretch>
            <a:fillRect/>
          </a:stretch>
        </p:blipFill>
        <p:spPr>
          <a:xfrm>
            <a:off x="6007579" y="793750"/>
            <a:ext cx="2834789" cy="3581400"/>
          </a:xfrm>
          <a:prstGeom prst="rect">
            <a:avLst/>
          </a:prstGeom>
        </p:spPr>
      </p:pic>
      <p:sp>
        <p:nvSpPr>
          <p:cNvPr id="11" name="Google Shape;156;g303fa76dd6e_0_195">
            <a:extLst>
              <a:ext uri="{FF2B5EF4-FFF2-40B4-BE49-F238E27FC236}">
                <a16:creationId xmlns:a16="http://schemas.microsoft.com/office/drawing/2014/main" id="{4EAFCAB2-8881-F9B2-C7CC-D2962B62CF1F}"/>
              </a:ext>
            </a:extLst>
          </p:cNvPr>
          <p:cNvSpPr txBox="1">
            <a:spLocks/>
          </p:cNvSpPr>
          <p:nvPr/>
        </p:nvSpPr>
        <p:spPr>
          <a:xfrm>
            <a:off x="780354" y="254794"/>
            <a:ext cx="7886700" cy="9941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fr-FR" sz="3000" dirty="0">
                <a:latin typeface="Raleway"/>
                <a:sym typeface="Raleway"/>
              </a:rPr>
              <a:t>Dessiner un insecte étape par étape</a:t>
            </a:r>
          </a:p>
        </p:txBody>
      </p:sp>
      <p:sp>
        <p:nvSpPr>
          <p:cNvPr id="12" name="Espace réservé du contenu 2">
            <a:extLst>
              <a:ext uri="{FF2B5EF4-FFF2-40B4-BE49-F238E27FC236}">
                <a16:creationId xmlns:a16="http://schemas.microsoft.com/office/drawing/2014/main" id="{30790E5A-6574-2654-C84C-26C197D3108B}"/>
              </a:ext>
            </a:extLst>
          </p:cNvPr>
          <p:cNvSpPr>
            <a:spLocks noGrp="1"/>
          </p:cNvSpPr>
          <p:nvPr>
            <p:ph idx="1"/>
          </p:nvPr>
        </p:nvSpPr>
        <p:spPr>
          <a:xfrm>
            <a:off x="1067120" y="4208789"/>
            <a:ext cx="2958289" cy="843129"/>
          </a:xfrm>
        </p:spPr>
        <p:txBody>
          <a:bodyPr>
            <a:normAutofit fontScale="92500"/>
          </a:bodyPr>
          <a:lstStyle/>
          <a:p>
            <a:pPr marL="114300" indent="0" rtl="0">
              <a:buNone/>
            </a:pPr>
            <a:r>
              <a:rPr lang="fr-FR" sz="1600" dirty="0">
                <a:solidFill>
                  <a:srgbClr val="000000"/>
                </a:solidFill>
                <a:latin typeface="Raleway" panose="020B0003030101060003" pitchFamily="34" charset="0"/>
              </a:rPr>
              <a:t>Commencer par une structure assez simple puis affiner</a:t>
            </a:r>
            <a:endParaRPr lang="fr-FR" sz="1600" dirty="0">
              <a:effectLst/>
              <a:latin typeface="Raleway" panose="020B0003030101060003" pitchFamily="34" charset="0"/>
            </a:endParaRPr>
          </a:p>
        </p:txBody>
      </p:sp>
      <p:sp>
        <p:nvSpPr>
          <p:cNvPr id="14" name="Espace réservé du contenu 2">
            <a:extLst>
              <a:ext uri="{FF2B5EF4-FFF2-40B4-BE49-F238E27FC236}">
                <a16:creationId xmlns:a16="http://schemas.microsoft.com/office/drawing/2014/main" id="{17017448-47D8-5417-2277-44426855CE8B}"/>
              </a:ext>
            </a:extLst>
          </p:cNvPr>
          <p:cNvSpPr txBox="1">
            <a:spLocks/>
          </p:cNvSpPr>
          <p:nvPr/>
        </p:nvSpPr>
        <p:spPr>
          <a:xfrm>
            <a:off x="3642794" y="4254727"/>
            <a:ext cx="2685650" cy="7181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a:buFont typeface="Arial"/>
              <a:buNone/>
            </a:pPr>
            <a:r>
              <a:rPr lang="fr-FR" sz="1500" dirty="0">
                <a:solidFill>
                  <a:srgbClr val="000000"/>
                </a:solidFill>
                <a:latin typeface="Raleway" panose="020B0003030101060003" pitchFamily="34" charset="0"/>
              </a:rPr>
              <a:t>Ajouter les détails (antennes, pattes, ailes)</a:t>
            </a:r>
            <a:endParaRPr lang="fr-FR" sz="1500" dirty="0">
              <a:latin typeface="Raleway" panose="020B0003030101060003" pitchFamily="34" charset="0"/>
            </a:endParaRPr>
          </a:p>
        </p:txBody>
      </p:sp>
      <p:sp>
        <p:nvSpPr>
          <p:cNvPr id="15" name="Espace réservé du contenu 2">
            <a:extLst>
              <a:ext uri="{FF2B5EF4-FFF2-40B4-BE49-F238E27FC236}">
                <a16:creationId xmlns:a16="http://schemas.microsoft.com/office/drawing/2014/main" id="{57EEAD6F-428C-A596-7A54-ACA97133C837}"/>
              </a:ext>
            </a:extLst>
          </p:cNvPr>
          <p:cNvSpPr txBox="1">
            <a:spLocks/>
          </p:cNvSpPr>
          <p:nvPr/>
        </p:nvSpPr>
        <p:spPr>
          <a:xfrm>
            <a:off x="5902142" y="4342863"/>
            <a:ext cx="2958289" cy="475993"/>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a:buFont typeface="Arial"/>
              <a:buNone/>
            </a:pPr>
            <a:r>
              <a:rPr lang="fr-FR" sz="1500" dirty="0">
                <a:solidFill>
                  <a:srgbClr val="000000"/>
                </a:solidFill>
                <a:latin typeface="Raleway" panose="020B0003030101060003" pitchFamily="34" charset="0"/>
              </a:rPr>
              <a:t>Ajouter la légende</a:t>
            </a:r>
            <a:endParaRPr lang="fr-FR" sz="1500" dirty="0">
              <a:latin typeface="Raleway" panose="020B0003030101060003" pitchFamily="34" charset="0"/>
            </a:endParaRPr>
          </a:p>
        </p:txBody>
      </p:sp>
    </p:spTree>
    <p:extLst>
      <p:ext uri="{BB962C8B-B14F-4D97-AF65-F5344CB8AC3E}">
        <p14:creationId xmlns:p14="http://schemas.microsoft.com/office/powerpoint/2010/main" val="4270802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Google Shape;160;p25"/>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r>
              <a:rPr lang="fr" sz="3000" dirty="0">
                <a:latin typeface="Raleway"/>
                <a:sym typeface="Raleway"/>
              </a:rPr>
              <a:t>Echange des dessins : identification croisée</a:t>
            </a:r>
            <a:endParaRPr sz="3000" dirty="0">
              <a:latin typeface="Raleway"/>
              <a:sym typeface="Raleway"/>
            </a:endParaRPr>
          </a:p>
        </p:txBody>
      </p:sp>
      <p:sp>
        <p:nvSpPr>
          <p:cNvPr id="2" name="Google Shape;165;g303fa76dd6e_0_211">
            <a:extLst>
              <a:ext uri="{FF2B5EF4-FFF2-40B4-BE49-F238E27FC236}">
                <a16:creationId xmlns:a16="http://schemas.microsoft.com/office/drawing/2014/main" id="{56B7CE2A-5474-8691-8AAE-134089AD0BE9}"/>
              </a:ext>
            </a:extLst>
          </p:cNvPr>
          <p:cNvSpPr txBox="1">
            <a:spLocks noGrp="1"/>
          </p:cNvSpPr>
          <p:nvPr>
            <p:ph idx="1"/>
          </p:nvPr>
        </p:nvSpPr>
        <p:spPr>
          <a:xfrm>
            <a:off x="1106398" y="1096566"/>
            <a:ext cx="3314817" cy="2477907"/>
          </a:xfrm>
          <a:prstGeom prst="rect">
            <a:avLst/>
          </a:prstGeom>
          <a:noFill/>
          <a:ln>
            <a:noFill/>
          </a:ln>
        </p:spPr>
        <p:txBody>
          <a:bodyPr spcFirstLastPara="1" wrap="square" lIns="91425" tIns="91425" rIns="91425" bIns="91425" anchor="t" anchorCtr="0">
            <a:noAutofit/>
          </a:bodyPr>
          <a:lstStyle/>
          <a:p>
            <a:pPr marL="115253" lvl="0" indent="0" algn="l" rtl="0">
              <a:lnSpc>
                <a:spcPct val="95000"/>
              </a:lnSpc>
              <a:spcBef>
                <a:spcPts val="1000"/>
              </a:spcBef>
              <a:spcAft>
                <a:spcPts val="0"/>
              </a:spcAft>
              <a:buClr>
                <a:schemeClr val="dk1"/>
              </a:buClr>
              <a:buSzPts val="1785"/>
              <a:buNone/>
            </a:pPr>
            <a:r>
              <a:rPr lang="fr" sz="2400" dirty="0">
                <a:solidFill>
                  <a:schemeClr val="dk1"/>
                </a:solidFill>
                <a:latin typeface="Calibri" panose="020F0502020204030204" pitchFamily="34" charset="0"/>
                <a:ea typeface="Calibri"/>
                <a:cs typeface="Calibri" panose="020F0502020204030204" pitchFamily="34" charset="0"/>
                <a:sym typeface="Calibri"/>
              </a:rPr>
              <a:t>Chacun reçoit le dessin d’un camarade, mais pas les photos ayant servi de modèle</a:t>
            </a:r>
          </a:p>
          <a:p>
            <a:pPr marL="115253" lvl="0" indent="0" algn="l" rtl="0">
              <a:lnSpc>
                <a:spcPct val="95000"/>
              </a:lnSpc>
              <a:spcBef>
                <a:spcPts val="1200"/>
              </a:spcBef>
              <a:spcAft>
                <a:spcPts val="0"/>
              </a:spcAft>
              <a:buClr>
                <a:schemeClr val="dk1"/>
              </a:buClr>
              <a:buSzPts val="1785"/>
              <a:buNone/>
            </a:pPr>
            <a:r>
              <a:rPr lang="fr" sz="2400" b="1" dirty="0">
                <a:solidFill>
                  <a:schemeClr val="dk1"/>
                </a:solidFill>
                <a:latin typeface="Calibri" panose="020F0502020204030204" pitchFamily="34" charset="0"/>
                <a:ea typeface="Calibri"/>
                <a:cs typeface="Calibri" panose="020F0502020204030204" pitchFamily="34" charset="0"/>
                <a:sym typeface="Wingdings" panose="05000000000000000000" pitchFamily="2" charset="2"/>
              </a:rPr>
              <a:t> </a:t>
            </a:r>
            <a:r>
              <a:rPr lang="fr" sz="2400" b="1" dirty="0">
                <a:solidFill>
                  <a:schemeClr val="dk1"/>
                </a:solidFill>
                <a:latin typeface="Calibri" panose="020F0502020204030204" pitchFamily="34" charset="0"/>
                <a:ea typeface="Calibri"/>
                <a:cs typeface="Calibri" panose="020F0502020204030204" pitchFamily="34" charset="0"/>
                <a:sym typeface="Calibri"/>
              </a:rPr>
              <a:t>Essayer d’identifier l’ordre auquel appartient l’insecte à l’aide du livret Spipoll !</a:t>
            </a:r>
          </a:p>
        </p:txBody>
      </p:sp>
      <p:grpSp>
        <p:nvGrpSpPr>
          <p:cNvPr id="7" name="Groupe 6">
            <a:extLst>
              <a:ext uri="{FF2B5EF4-FFF2-40B4-BE49-F238E27FC236}">
                <a16:creationId xmlns:a16="http://schemas.microsoft.com/office/drawing/2014/main" id="{D6683C9B-50C2-7DAE-07CE-961CBDCCFD36}"/>
              </a:ext>
            </a:extLst>
          </p:cNvPr>
          <p:cNvGrpSpPr/>
          <p:nvPr/>
        </p:nvGrpSpPr>
        <p:grpSpPr>
          <a:xfrm>
            <a:off x="4571304" y="1278150"/>
            <a:ext cx="4165831" cy="2587200"/>
            <a:chOff x="4421215" y="1186709"/>
            <a:chExt cx="4165831" cy="2587200"/>
          </a:xfrm>
        </p:grpSpPr>
        <p:pic>
          <p:nvPicPr>
            <p:cNvPr id="3" name="Image 2">
              <a:extLst>
                <a:ext uri="{FF2B5EF4-FFF2-40B4-BE49-F238E27FC236}">
                  <a16:creationId xmlns:a16="http://schemas.microsoft.com/office/drawing/2014/main" id="{C4164943-70EC-F480-73E0-AB0061A7BB17}"/>
                </a:ext>
              </a:extLst>
            </p:cNvPr>
            <p:cNvPicPr>
              <a:picLocks noChangeAspect="1"/>
            </p:cNvPicPr>
            <p:nvPr/>
          </p:nvPicPr>
          <p:blipFill>
            <a:blip r:embed="rId3"/>
            <a:stretch>
              <a:fillRect/>
            </a:stretch>
          </p:blipFill>
          <p:spPr>
            <a:xfrm>
              <a:off x="4421215" y="1186709"/>
              <a:ext cx="4165831" cy="2587200"/>
            </a:xfrm>
            <a:prstGeom prst="rect">
              <a:avLst/>
            </a:prstGeom>
          </p:spPr>
        </p:pic>
        <p:pic>
          <p:nvPicPr>
            <p:cNvPr id="6" name="Image 5">
              <a:extLst>
                <a:ext uri="{FF2B5EF4-FFF2-40B4-BE49-F238E27FC236}">
                  <a16:creationId xmlns:a16="http://schemas.microsoft.com/office/drawing/2014/main" id="{5E6DDDC4-8F9A-31B3-202D-79BEA9C91A45}"/>
                </a:ext>
              </a:extLst>
            </p:cNvPr>
            <p:cNvPicPr>
              <a:picLocks noChangeAspect="1"/>
            </p:cNvPicPr>
            <p:nvPr/>
          </p:nvPicPr>
          <p:blipFill>
            <a:blip r:embed="rId4"/>
            <a:srcRect l="60357" t="58970" b="28659"/>
            <a:stretch>
              <a:fillRect/>
            </a:stretch>
          </p:blipFill>
          <p:spPr>
            <a:xfrm>
              <a:off x="7398414" y="2908401"/>
              <a:ext cx="789622" cy="545260"/>
            </a:xfrm>
            <a:prstGeom prst="rect">
              <a:avLst/>
            </a:prstGeom>
          </p:spPr>
        </p:pic>
      </p:grpSp>
    </p:spTree>
    <p:extLst>
      <p:ext uri="{BB962C8B-B14F-4D97-AF65-F5344CB8AC3E}">
        <p14:creationId xmlns:p14="http://schemas.microsoft.com/office/powerpoint/2010/main" val="576080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8">
          <a:extLst>
            <a:ext uri="{FF2B5EF4-FFF2-40B4-BE49-F238E27FC236}">
              <a16:creationId xmlns:a16="http://schemas.microsoft.com/office/drawing/2014/main" id="{59733F6B-69BA-2724-C1B4-A5A45D814930}"/>
            </a:ext>
          </a:extLst>
        </p:cNvPr>
        <p:cNvGrpSpPr/>
        <p:nvPr/>
      </p:nvGrpSpPr>
      <p:grpSpPr>
        <a:xfrm>
          <a:off x="0" y="0"/>
          <a:ext cx="0" cy="0"/>
          <a:chOff x="0" y="0"/>
          <a:chExt cx="0" cy="0"/>
        </a:xfrm>
      </p:grpSpPr>
      <p:sp>
        <p:nvSpPr>
          <p:cNvPr id="160" name="Google Shape;160;p25">
            <a:extLst>
              <a:ext uri="{FF2B5EF4-FFF2-40B4-BE49-F238E27FC236}">
                <a16:creationId xmlns:a16="http://schemas.microsoft.com/office/drawing/2014/main" id="{A2504FBD-1B5E-7FA2-52F7-7251994F34CB}"/>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r>
              <a:rPr lang="fr" sz="3000" dirty="0">
                <a:latin typeface="Raleway"/>
                <a:sym typeface="Raleway"/>
              </a:rPr>
              <a:t>Mise en commun</a:t>
            </a:r>
            <a:endParaRPr sz="3000" dirty="0">
              <a:latin typeface="Raleway"/>
              <a:sym typeface="Raleway"/>
            </a:endParaRPr>
          </a:p>
        </p:txBody>
      </p:sp>
      <p:sp>
        <p:nvSpPr>
          <p:cNvPr id="2" name="Google Shape;165;g303fa76dd6e_0_211">
            <a:extLst>
              <a:ext uri="{FF2B5EF4-FFF2-40B4-BE49-F238E27FC236}">
                <a16:creationId xmlns:a16="http://schemas.microsoft.com/office/drawing/2014/main" id="{FE84FF92-C494-1F5E-4924-6E054EC7200F}"/>
              </a:ext>
            </a:extLst>
          </p:cNvPr>
          <p:cNvSpPr txBox="1">
            <a:spLocks noGrp="1"/>
          </p:cNvSpPr>
          <p:nvPr>
            <p:ph idx="1"/>
          </p:nvPr>
        </p:nvSpPr>
        <p:spPr>
          <a:xfrm>
            <a:off x="1055598" y="956866"/>
            <a:ext cx="7034302" cy="2477907"/>
          </a:xfrm>
          <a:prstGeom prst="rect">
            <a:avLst/>
          </a:prstGeom>
          <a:noFill/>
          <a:ln>
            <a:noFill/>
          </a:ln>
        </p:spPr>
        <p:txBody>
          <a:bodyPr spcFirstLastPara="1" wrap="square" lIns="91425" tIns="91425" rIns="91425" bIns="91425" anchor="t" anchorCtr="0">
            <a:noAutofit/>
          </a:bodyPr>
          <a:lstStyle/>
          <a:p>
            <a:pPr marL="115253" lvl="0" indent="0" algn="l" rtl="0">
              <a:lnSpc>
                <a:spcPct val="95000"/>
              </a:lnSpc>
              <a:spcBef>
                <a:spcPts val="1000"/>
              </a:spcBef>
              <a:spcAft>
                <a:spcPts val="0"/>
              </a:spcAft>
              <a:buClr>
                <a:schemeClr val="dk1"/>
              </a:buClr>
              <a:buSzPts val="1785"/>
              <a:buNone/>
            </a:pPr>
            <a:r>
              <a:rPr lang="fr-FR" sz="2400" dirty="0">
                <a:solidFill>
                  <a:schemeClr val="dk1"/>
                </a:solidFill>
                <a:latin typeface="Calibri" panose="020F0502020204030204" pitchFamily="34" charset="0"/>
                <a:ea typeface="Calibri"/>
                <a:cs typeface="Calibri" panose="020F0502020204030204" pitchFamily="34" charset="0"/>
                <a:sym typeface="Calibri"/>
              </a:rPr>
              <a:t>Comment reconnaitre chacun des ordres dessinés ?</a:t>
            </a:r>
          </a:p>
          <a:p>
            <a:pPr marL="458153">
              <a:lnSpc>
                <a:spcPct val="95000"/>
              </a:lnSpc>
              <a:spcBef>
                <a:spcPts val="1000"/>
              </a:spcBef>
              <a:buClr>
                <a:schemeClr val="dk1"/>
              </a:buClr>
              <a:buSzPts val="1785"/>
            </a:pPr>
            <a:r>
              <a:rPr lang="fr-FR" sz="2400" dirty="0">
                <a:solidFill>
                  <a:schemeClr val="dk1"/>
                </a:solidFill>
                <a:latin typeface="Calibri" panose="020F0502020204030204" pitchFamily="34" charset="0"/>
                <a:ea typeface="Calibri"/>
                <a:cs typeface="Calibri" panose="020F0502020204030204" pitchFamily="34" charset="0"/>
                <a:sym typeface="Calibri"/>
              </a:rPr>
              <a:t>Diptère</a:t>
            </a:r>
          </a:p>
          <a:p>
            <a:pPr marL="458153">
              <a:lnSpc>
                <a:spcPct val="95000"/>
              </a:lnSpc>
              <a:spcBef>
                <a:spcPts val="1000"/>
              </a:spcBef>
              <a:buClr>
                <a:schemeClr val="dk1"/>
              </a:buClr>
              <a:buSzPts val="1785"/>
            </a:pPr>
            <a:r>
              <a:rPr lang="fr-FR" sz="2400" dirty="0">
                <a:solidFill>
                  <a:schemeClr val="dk1"/>
                </a:solidFill>
                <a:latin typeface="Calibri" panose="020F0502020204030204" pitchFamily="34" charset="0"/>
                <a:ea typeface="Calibri"/>
                <a:cs typeface="Calibri" panose="020F0502020204030204" pitchFamily="34" charset="0"/>
                <a:sym typeface="Calibri"/>
              </a:rPr>
              <a:t>Hyménoptère</a:t>
            </a:r>
          </a:p>
          <a:p>
            <a:pPr marL="458153">
              <a:lnSpc>
                <a:spcPct val="95000"/>
              </a:lnSpc>
              <a:spcBef>
                <a:spcPts val="1000"/>
              </a:spcBef>
              <a:buClr>
                <a:schemeClr val="dk1"/>
              </a:buClr>
              <a:buSzPts val="1785"/>
            </a:pPr>
            <a:r>
              <a:rPr lang="fr-FR" sz="2400" dirty="0">
                <a:solidFill>
                  <a:schemeClr val="dk1"/>
                </a:solidFill>
                <a:latin typeface="Calibri" panose="020F0502020204030204" pitchFamily="34" charset="0"/>
                <a:ea typeface="Calibri"/>
                <a:cs typeface="Calibri" panose="020F0502020204030204" pitchFamily="34" charset="0"/>
                <a:sym typeface="Calibri"/>
              </a:rPr>
              <a:t>Hémiptère</a:t>
            </a:r>
          </a:p>
          <a:p>
            <a:pPr marL="458153">
              <a:lnSpc>
                <a:spcPct val="95000"/>
              </a:lnSpc>
              <a:spcBef>
                <a:spcPts val="1000"/>
              </a:spcBef>
              <a:buClr>
                <a:schemeClr val="dk1"/>
              </a:buClr>
              <a:buSzPts val="1785"/>
            </a:pPr>
            <a:r>
              <a:rPr lang="fr-FR" sz="2400" dirty="0">
                <a:solidFill>
                  <a:schemeClr val="dk1"/>
                </a:solidFill>
                <a:latin typeface="Calibri" panose="020F0502020204030204" pitchFamily="34" charset="0"/>
                <a:ea typeface="Calibri"/>
                <a:cs typeface="Calibri" panose="020F0502020204030204" pitchFamily="34" charset="0"/>
                <a:sym typeface="Calibri"/>
              </a:rPr>
              <a:t>Lépidoptère</a:t>
            </a:r>
          </a:p>
          <a:p>
            <a:pPr marL="458153">
              <a:lnSpc>
                <a:spcPct val="95000"/>
              </a:lnSpc>
              <a:spcBef>
                <a:spcPts val="1000"/>
              </a:spcBef>
              <a:buClr>
                <a:schemeClr val="dk1"/>
              </a:buClr>
              <a:buSzPts val="1785"/>
            </a:pPr>
            <a:r>
              <a:rPr lang="fr-FR" sz="2400" dirty="0">
                <a:solidFill>
                  <a:schemeClr val="dk1"/>
                </a:solidFill>
                <a:latin typeface="Calibri" panose="020F0502020204030204" pitchFamily="34" charset="0"/>
                <a:ea typeface="Calibri"/>
                <a:cs typeface="Calibri" panose="020F0502020204030204" pitchFamily="34" charset="0"/>
                <a:sym typeface="Calibri"/>
              </a:rPr>
              <a:t>Coléoptère</a:t>
            </a:r>
            <a:endParaRPr lang="fr" sz="2400" dirty="0">
              <a:solidFill>
                <a:schemeClr val="dk1"/>
              </a:solidFill>
              <a:latin typeface="Calibri" panose="020F0502020204030204" pitchFamily="34" charset="0"/>
              <a:ea typeface="Calibri"/>
              <a:cs typeface="Calibri" panose="020F0502020204030204" pitchFamily="34" charset="0"/>
              <a:sym typeface="Calibri"/>
            </a:endParaRPr>
          </a:p>
        </p:txBody>
      </p:sp>
    </p:spTree>
    <p:extLst>
      <p:ext uri="{BB962C8B-B14F-4D97-AF65-F5344CB8AC3E}">
        <p14:creationId xmlns:p14="http://schemas.microsoft.com/office/powerpoint/2010/main" val="1361661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28650" y="95749"/>
            <a:ext cx="8213692"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200" dirty="0">
                <a:latin typeface="Raleway"/>
                <a:ea typeface="Raleway"/>
                <a:cs typeface="Raleway"/>
                <a:sym typeface="Raleway"/>
              </a:rPr>
              <a:t>Le dessin scientifique : utile dans l’histoire</a:t>
            </a:r>
            <a:endParaRPr sz="3200" dirty="0">
              <a:latin typeface="Raleway"/>
              <a:ea typeface="Raleway"/>
              <a:cs typeface="Raleway"/>
              <a:sym typeface="Raleway"/>
            </a:endParaRPr>
          </a:p>
        </p:txBody>
      </p:sp>
      <p:sp>
        <p:nvSpPr>
          <p:cNvPr id="65" name="Google Shape;65;p14"/>
          <p:cNvSpPr txBox="1">
            <a:spLocks noGrp="1"/>
          </p:cNvSpPr>
          <p:nvPr>
            <p:ph idx="1"/>
          </p:nvPr>
        </p:nvSpPr>
        <p:spPr>
          <a:xfrm>
            <a:off x="962227" y="3256484"/>
            <a:ext cx="1932665" cy="1033739"/>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0"/>
              </a:spcAft>
              <a:buSzPts val="1800"/>
              <a:buNone/>
            </a:pPr>
            <a:r>
              <a:rPr lang="fr" sz="1400" b="1" dirty="0">
                <a:solidFill>
                  <a:schemeClr val="dk1"/>
                </a:solidFill>
              </a:rPr>
              <a:t>Maria </a:t>
            </a:r>
            <a:r>
              <a:rPr lang="fr" sz="1400" b="1" dirty="0" err="1">
                <a:solidFill>
                  <a:schemeClr val="dk1"/>
                </a:solidFill>
              </a:rPr>
              <a:t>Sybilla</a:t>
            </a:r>
            <a:r>
              <a:rPr lang="fr" sz="1400" b="1" dirty="0">
                <a:solidFill>
                  <a:schemeClr val="dk1"/>
                </a:solidFill>
              </a:rPr>
              <a:t> </a:t>
            </a:r>
            <a:r>
              <a:rPr lang="fr" sz="1400" b="1" dirty="0" err="1">
                <a:solidFill>
                  <a:schemeClr val="dk1"/>
                </a:solidFill>
              </a:rPr>
              <a:t>Merian</a:t>
            </a:r>
            <a:endParaRPr sz="1400" b="1" dirty="0">
              <a:solidFill>
                <a:schemeClr val="dk1"/>
              </a:solidFill>
            </a:endParaRPr>
          </a:p>
          <a:p>
            <a:pPr marL="0" lvl="0" indent="0" algn="ctr" rtl="0">
              <a:lnSpc>
                <a:spcPct val="115000"/>
              </a:lnSpc>
              <a:spcBef>
                <a:spcPts val="1200"/>
              </a:spcBef>
              <a:spcAft>
                <a:spcPts val="1200"/>
              </a:spcAft>
              <a:buSzPts val="1800"/>
              <a:buNone/>
            </a:pPr>
            <a:r>
              <a:rPr lang="fr" sz="1400" b="1" dirty="0">
                <a:solidFill>
                  <a:schemeClr val="dk1"/>
                </a:solidFill>
              </a:rPr>
              <a:t>1647 - 1717</a:t>
            </a:r>
            <a:endParaRPr sz="1400" b="1" dirty="0">
              <a:solidFill>
                <a:schemeClr val="dk1"/>
              </a:solidFill>
            </a:endParaRPr>
          </a:p>
        </p:txBody>
      </p:sp>
      <p:pic>
        <p:nvPicPr>
          <p:cNvPr id="64" name="Google Shape;64;p14"/>
          <p:cNvPicPr preferRelativeResize="0"/>
          <p:nvPr/>
        </p:nvPicPr>
        <p:blipFill rotWithShape="1">
          <a:blip r:embed="rId3">
            <a:alphaModFix/>
          </a:blip>
          <a:srcRect/>
          <a:stretch/>
        </p:blipFill>
        <p:spPr>
          <a:xfrm>
            <a:off x="962227" y="853277"/>
            <a:ext cx="1932665" cy="2314129"/>
          </a:xfrm>
          <a:prstGeom prst="rect">
            <a:avLst/>
          </a:prstGeom>
          <a:noFill/>
          <a:ln>
            <a:noFill/>
          </a:ln>
        </p:spPr>
      </p:pic>
      <p:pic>
        <p:nvPicPr>
          <p:cNvPr id="2" name="Image 1">
            <a:extLst>
              <a:ext uri="{FF2B5EF4-FFF2-40B4-BE49-F238E27FC236}">
                <a16:creationId xmlns:a16="http://schemas.microsoft.com/office/drawing/2014/main" id="{77C72265-C698-AD45-FB86-CD7D3160ABC9}"/>
              </a:ext>
            </a:extLst>
          </p:cNvPr>
          <p:cNvPicPr>
            <a:picLocks noChangeAspect="1"/>
          </p:cNvPicPr>
          <p:nvPr/>
        </p:nvPicPr>
        <p:blipFill>
          <a:blip r:embed="rId4"/>
          <a:srcRect l="51994"/>
          <a:stretch/>
        </p:blipFill>
        <p:spPr>
          <a:xfrm>
            <a:off x="6122874" y="853277"/>
            <a:ext cx="2920274" cy="4001527"/>
          </a:xfrm>
          <a:prstGeom prst="rect">
            <a:avLst/>
          </a:prstGeom>
        </p:spPr>
      </p:pic>
      <p:pic>
        <p:nvPicPr>
          <p:cNvPr id="3" name="Image 2">
            <a:extLst>
              <a:ext uri="{FF2B5EF4-FFF2-40B4-BE49-F238E27FC236}">
                <a16:creationId xmlns:a16="http://schemas.microsoft.com/office/drawing/2014/main" id="{AAC67897-811E-F548-E853-61ECDEEAB372}"/>
              </a:ext>
            </a:extLst>
          </p:cNvPr>
          <p:cNvPicPr>
            <a:picLocks noChangeAspect="1"/>
          </p:cNvPicPr>
          <p:nvPr/>
        </p:nvPicPr>
        <p:blipFill>
          <a:blip r:embed="rId4"/>
          <a:srcRect r="50356"/>
          <a:stretch/>
        </p:blipFill>
        <p:spPr>
          <a:xfrm>
            <a:off x="3102992" y="860936"/>
            <a:ext cx="3019882" cy="40015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E5BFD2F9-F44C-2DA3-6504-D3726E19CDA9}"/>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BB93728D-8E98-A774-A618-E4D6EF572B84}"/>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spTree>
    <p:extLst>
      <p:ext uri="{BB962C8B-B14F-4D97-AF65-F5344CB8AC3E}">
        <p14:creationId xmlns:p14="http://schemas.microsoft.com/office/powerpoint/2010/main" val="295623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4661F11C-BD74-E65A-70AA-8BC250F10205}"/>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84990805-70ED-179D-D8C0-FC0CD1CD6710}"/>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pic>
        <p:nvPicPr>
          <p:cNvPr id="4" name="Image 3">
            <a:extLst>
              <a:ext uri="{FF2B5EF4-FFF2-40B4-BE49-F238E27FC236}">
                <a16:creationId xmlns:a16="http://schemas.microsoft.com/office/drawing/2014/main" id="{8ABE33D8-7989-5D54-0523-1D7974D026DC}"/>
              </a:ext>
            </a:extLst>
          </p:cNvPr>
          <p:cNvPicPr>
            <a:picLocks noChangeAspect="1"/>
          </p:cNvPicPr>
          <p:nvPr/>
        </p:nvPicPr>
        <p:blipFill>
          <a:blip r:embed="rId3"/>
          <a:stretch>
            <a:fillRect/>
          </a:stretch>
        </p:blipFill>
        <p:spPr>
          <a:xfrm>
            <a:off x="1273210" y="2928492"/>
            <a:ext cx="7251570" cy="396026"/>
          </a:xfrm>
          <a:prstGeom prst="rect">
            <a:avLst/>
          </a:prstGeom>
        </p:spPr>
      </p:pic>
    </p:spTree>
    <p:extLst>
      <p:ext uri="{BB962C8B-B14F-4D97-AF65-F5344CB8AC3E}">
        <p14:creationId xmlns:p14="http://schemas.microsoft.com/office/powerpoint/2010/main" val="126365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557095" y="77539"/>
            <a:ext cx="8516046"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synthétique d’une espèce</a:t>
            </a:r>
            <a:endParaRPr sz="3000" dirty="0">
              <a:latin typeface="Raleway"/>
              <a:sym typeface="Raleway"/>
            </a:endParaRPr>
          </a:p>
        </p:txBody>
      </p:sp>
      <p:pic>
        <p:nvPicPr>
          <p:cNvPr id="3" name="Google Shape;93;p17">
            <a:extLst>
              <a:ext uri="{FF2B5EF4-FFF2-40B4-BE49-F238E27FC236}">
                <a16:creationId xmlns:a16="http://schemas.microsoft.com/office/drawing/2014/main" id="{E6F1D185-2C67-809A-6F92-14B20BA5ED0A}"/>
              </a:ext>
            </a:extLst>
          </p:cNvPr>
          <p:cNvPicPr preferRelativeResize="0"/>
          <p:nvPr/>
        </p:nvPicPr>
        <p:blipFill>
          <a:blip r:embed="rId3">
            <a:alphaModFix/>
          </a:blip>
          <a:srcRect l="511" t="4786" r="63544" b="4668"/>
          <a:stretch/>
        </p:blipFill>
        <p:spPr>
          <a:xfrm>
            <a:off x="5822128" y="1382327"/>
            <a:ext cx="3204499" cy="2956689"/>
          </a:xfrm>
          <a:prstGeom prst="rect">
            <a:avLst/>
          </a:prstGeom>
          <a:noFill/>
          <a:ln>
            <a:noFill/>
          </a:ln>
        </p:spPr>
      </p:pic>
      <p:sp>
        <p:nvSpPr>
          <p:cNvPr id="11" name="Google Shape;81;p16">
            <a:extLst>
              <a:ext uri="{FF2B5EF4-FFF2-40B4-BE49-F238E27FC236}">
                <a16:creationId xmlns:a16="http://schemas.microsoft.com/office/drawing/2014/main" id="{944C358C-A728-6C2D-D561-A2A222D6D2E9}"/>
              </a:ext>
            </a:extLst>
          </p:cNvPr>
          <p:cNvSpPr txBox="1"/>
          <p:nvPr/>
        </p:nvSpPr>
        <p:spPr>
          <a:xfrm>
            <a:off x="688209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pic>
        <p:nvPicPr>
          <p:cNvPr id="93" name="Google Shape;93;p17"/>
          <p:cNvPicPr preferRelativeResize="0"/>
          <p:nvPr/>
        </p:nvPicPr>
        <p:blipFill>
          <a:blip r:embed="rId3">
            <a:alphaModFix/>
          </a:blip>
          <a:srcRect l="39011" r="2205"/>
          <a:stretch/>
        </p:blipFill>
        <p:spPr>
          <a:xfrm>
            <a:off x="589385" y="1227988"/>
            <a:ext cx="5240688" cy="3265369"/>
          </a:xfrm>
          <a:prstGeom prst="rect">
            <a:avLst/>
          </a:prstGeom>
          <a:noFill/>
          <a:ln>
            <a:noFill/>
          </a:ln>
        </p:spPr>
      </p:pic>
      <p:sp>
        <p:nvSpPr>
          <p:cNvPr id="12" name="Google Shape;81;p16">
            <a:extLst>
              <a:ext uri="{FF2B5EF4-FFF2-40B4-BE49-F238E27FC236}">
                <a16:creationId xmlns:a16="http://schemas.microsoft.com/office/drawing/2014/main" id="{31E2EBC4-612F-D31C-AEAE-C40AA26DE92F}"/>
              </a:ext>
            </a:extLst>
          </p:cNvPr>
          <p:cNvSpPr txBox="1"/>
          <p:nvPr/>
        </p:nvSpPr>
        <p:spPr>
          <a:xfrm>
            <a:off x="241212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3" name="Google Shape;103;p18"/>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
        <p:nvSpPr>
          <p:cNvPr id="98" name="Google Shape;98;p18"/>
          <p:cNvSpPr txBox="1">
            <a:spLocks noGrp="1"/>
          </p:cNvSpPr>
          <p:nvPr>
            <p:ph idx="1"/>
          </p:nvPr>
        </p:nvSpPr>
        <p:spPr>
          <a:xfrm>
            <a:off x="1544177" y="3499088"/>
            <a:ext cx="2169558" cy="553125"/>
          </a:xfrm>
          <a:prstGeom prst="rect">
            <a:avLst/>
          </a:prstGeom>
          <a:noFill/>
          <a:ln>
            <a:noFill/>
          </a:ln>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1200"/>
              </a:spcAft>
              <a:buSzPts val="1800"/>
              <a:buNone/>
            </a:pPr>
            <a:r>
              <a:rPr lang="fr" sz="1400" b="1" dirty="0">
                <a:solidFill>
                  <a:schemeClr val="dk1"/>
                </a:solidFill>
              </a:rPr>
              <a:t>Tussilage</a:t>
            </a:r>
            <a:r>
              <a:rPr lang="fr" sz="1600" b="1" dirty="0">
                <a:solidFill>
                  <a:schemeClr val="dk1"/>
                </a:solidFill>
              </a:rPr>
              <a:t> </a:t>
            </a:r>
            <a:r>
              <a:rPr lang="fr" sz="1400" b="1" dirty="0">
                <a:solidFill>
                  <a:schemeClr val="dk1"/>
                </a:solidFill>
              </a:rPr>
              <a:t>pas-d’âne</a:t>
            </a:r>
            <a:endParaRPr sz="1400" b="1" dirty="0">
              <a:solidFill>
                <a:schemeClr val="dk1"/>
              </a:solidFill>
            </a:endParaRPr>
          </a:p>
        </p:txBody>
      </p:sp>
      <p:pic>
        <p:nvPicPr>
          <p:cNvPr id="3" name="Image 2">
            <a:extLst>
              <a:ext uri="{FF2B5EF4-FFF2-40B4-BE49-F238E27FC236}">
                <a16:creationId xmlns:a16="http://schemas.microsoft.com/office/drawing/2014/main" id="{AED443DF-D964-CBA9-0CBC-B8ADB5A5C9BC}"/>
              </a:ext>
            </a:extLst>
          </p:cNvPr>
          <p:cNvPicPr>
            <a:picLocks noChangeAspect="1"/>
          </p:cNvPicPr>
          <p:nvPr/>
        </p:nvPicPr>
        <p:blipFill>
          <a:blip r:embed="rId3"/>
          <a:srcRect t="24326" b="10977"/>
          <a:stretch/>
        </p:blipFill>
        <p:spPr>
          <a:xfrm>
            <a:off x="3891376" y="82768"/>
            <a:ext cx="5430264" cy="5108286"/>
          </a:xfrm>
          <a:prstGeom prst="rect">
            <a:avLst/>
          </a:prstGeom>
        </p:spPr>
      </p:pic>
      <p:sp>
        <p:nvSpPr>
          <p:cNvPr id="2" name="Google Shape;81;p16">
            <a:extLst>
              <a:ext uri="{FF2B5EF4-FFF2-40B4-BE49-F238E27FC236}">
                <a16:creationId xmlns:a16="http://schemas.microsoft.com/office/drawing/2014/main" id="{85EE7835-157F-FAC6-AD78-9D31A7C634D7}"/>
              </a:ext>
            </a:extLst>
          </p:cNvPr>
          <p:cNvSpPr txBox="1"/>
          <p:nvPr/>
        </p:nvSpPr>
        <p:spPr>
          <a:xfrm>
            <a:off x="5384392" y="726924"/>
            <a:ext cx="113479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Dessins</a:t>
            </a:r>
            <a:endParaRPr sz="1800" b="1" u="none" strike="noStrike" cap="none" dirty="0">
              <a:solidFill>
                <a:srgbClr val="92D050"/>
              </a:solidFill>
              <a:latin typeface="Raleway" panose="020B0003030101060003" pitchFamily="34" charset="0"/>
              <a:sym typeface="Arial"/>
            </a:endParaRPr>
          </a:p>
        </p:txBody>
      </p:sp>
      <p:sp>
        <p:nvSpPr>
          <p:cNvPr id="4" name="Google Shape;81;p16">
            <a:extLst>
              <a:ext uri="{FF2B5EF4-FFF2-40B4-BE49-F238E27FC236}">
                <a16:creationId xmlns:a16="http://schemas.microsoft.com/office/drawing/2014/main" id="{9EC29809-4556-B0BD-B651-3204443843DF}"/>
              </a:ext>
            </a:extLst>
          </p:cNvPr>
          <p:cNvSpPr txBox="1"/>
          <p:nvPr/>
        </p:nvSpPr>
        <p:spPr>
          <a:xfrm>
            <a:off x="1772532" y="726924"/>
            <a:ext cx="102785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a:t>
            </a:r>
            <a:endParaRPr sz="1800" b="1" u="none" strike="noStrike" cap="none" dirty="0">
              <a:solidFill>
                <a:srgbClr val="2392A0"/>
              </a:solidFill>
              <a:latin typeface="Raleway" panose="020B0003030101060003" pitchFamily="34" charset="0"/>
              <a:sym typeface="Arial"/>
            </a:endParaRPr>
          </a:p>
        </p:txBody>
      </p:sp>
      <p:pic>
        <p:nvPicPr>
          <p:cNvPr id="5" name="Image 4">
            <a:extLst>
              <a:ext uri="{FF2B5EF4-FFF2-40B4-BE49-F238E27FC236}">
                <a16:creationId xmlns:a16="http://schemas.microsoft.com/office/drawing/2014/main" id="{880BB9CA-E7CD-9632-720D-B8001BC15CD9}"/>
              </a:ext>
            </a:extLst>
          </p:cNvPr>
          <p:cNvPicPr>
            <a:picLocks noChangeAspect="1"/>
          </p:cNvPicPr>
          <p:nvPr/>
        </p:nvPicPr>
        <p:blipFill>
          <a:blip r:embed="rId4"/>
          <a:stretch>
            <a:fillRect/>
          </a:stretch>
        </p:blipFill>
        <p:spPr>
          <a:xfrm>
            <a:off x="954735" y="1373634"/>
            <a:ext cx="2936641" cy="195530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a:extLst>
            <a:ext uri="{FF2B5EF4-FFF2-40B4-BE49-F238E27FC236}">
              <a16:creationId xmlns:a16="http://schemas.microsoft.com/office/drawing/2014/main" id="{112FCB8D-11C5-4DBE-2F27-3BF18750E7FF}"/>
            </a:ext>
          </a:extLst>
        </p:cNvPr>
        <p:cNvGrpSpPr/>
        <p:nvPr/>
      </p:nvGrpSpPr>
      <p:grpSpPr>
        <a:xfrm>
          <a:off x="0" y="0"/>
          <a:ext cx="0" cy="0"/>
          <a:chOff x="0" y="0"/>
          <a:chExt cx="0" cy="0"/>
        </a:xfrm>
      </p:grpSpPr>
      <p:sp>
        <p:nvSpPr>
          <p:cNvPr id="81" name="Google Shape;81;p16">
            <a:extLst>
              <a:ext uri="{FF2B5EF4-FFF2-40B4-BE49-F238E27FC236}">
                <a16:creationId xmlns:a16="http://schemas.microsoft.com/office/drawing/2014/main" id="{3DCFD0FF-D133-8219-1C05-965632180EA5}"/>
              </a:ext>
            </a:extLst>
          </p:cNvPr>
          <p:cNvSpPr txBox="1"/>
          <p:nvPr/>
        </p:nvSpPr>
        <p:spPr>
          <a:xfrm>
            <a:off x="1094239" y="1129445"/>
            <a:ext cx="2280558"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b="0" i="0" u="none" strike="noStrike" cap="none" dirty="0">
                <a:solidFill>
                  <a:schemeClr val="accent2"/>
                </a:solidFill>
                <a:sym typeface="Arial"/>
              </a:rPr>
              <a:t>Positionnement pas idéal</a:t>
            </a:r>
            <a:endParaRPr b="0" i="0" u="none" strike="noStrike" cap="none" dirty="0">
              <a:solidFill>
                <a:schemeClr val="accent2"/>
              </a:solidFill>
              <a:sym typeface="Arial"/>
            </a:endParaRPr>
          </a:p>
        </p:txBody>
      </p:sp>
      <p:sp>
        <p:nvSpPr>
          <p:cNvPr id="82" name="Google Shape;82;p16">
            <a:extLst>
              <a:ext uri="{FF2B5EF4-FFF2-40B4-BE49-F238E27FC236}">
                <a16:creationId xmlns:a16="http://schemas.microsoft.com/office/drawing/2014/main" id="{4859B8FC-FE06-3AF0-7294-C2E3B1DF0304}"/>
              </a:ext>
            </a:extLst>
          </p:cNvPr>
          <p:cNvSpPr txBox="1"/>
          <p:nvPr/>
        </p:nvSpPr>
        <p:spPr>
          <a:xfrm>
            <a:off x="3465461" y="1129445"/>
            <a:ext cx="3000000" cy="646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SzPts val="1800"/>
              <a:buNone/>
              <a:defRPr>
                <a:solidFill>
                  <a:schemeClr val="dk2"/>
                </a:solidFill>
              </a:defRPr>
            </a:lvl1pPr>
          </a:lstStyle>
          <a:p>
            <a:pPr algn="ctr"/>
            <a:r>
              <a:rPr lang="fr" dirty="0">
                <a:solidFill>
                  <a:schemeClr val="accent2"/>
                </a:solidFill>
              </a:rPr>
              <a:t>Lumière pas idéale</a:t>
            </a:r>
            <a:endParaRPr dirty="0">
              <a:solidFill>
                <a:schemeClr val="accent2"/>
              </a:solidFill>
            </a:endParaRPr>
          </a:p>
        </p:txBody>
      </p:sp>
      <p:grpSp>
        <p:nvGrpSpPr>
          <p:cNvPr id="3" name="Groupe 2">
            <a:extLst>
              <a:ext uri="{FF2B5EF4-FFF2-40B4-BE49-F238E27FC236}">
                <a16:creationId xmlns:a16="http://schemas.microsoft.com/office/drawing/2014/main" id="{0C66C0FB-C4EA-48EA-6E70-87AC94DC26FD}"/>
              </a:ext>
            </a:extLst>
          </p:cNvPr>
          <p:cNvGrpSpPr/>
          <p:nvPr/>
        </p:nvGrpSpPr>
        <p:grpSpPr>
          <a:xfrm>
            <a:off x="7217637" y="1022124"/>
            <a:ext cx="1664248" cy="3622167"/>
            <a:chOff x="1098257" y="1087159"/>
            <a:chExt cx="1664248" cy="3622167"/>
          </a:xfrm>
        </p:grpSpPr>
        <p:pic>
          <p:nvPicPr>
            <p:cNvPr id="83" name="Google Shape;83;p16">
              <a:extLst>
                <a:ext uri="{FF2B5EF4-FFF2-40B4-BE49-F238E27FC236}">
                  <a16:creationId xmlns:a16="http://schemas.microsoft.com/office/drawing/2014/main" id="{0035D853-48F8-ABED-195E-BEBAC26922A5}"/>
                </a:ext>
              </a:extLst>
            </p:cNvPr>
            <p:cNvPicPr preferRelativeResize="0"/>
            <p:nvPr/>
          </p:nvPicPr>
          <p:blipFill rotWithShape="1">
            <a:blip r:embed="rId3">
              <a:alphaModFix/>
            </a:blip>
            <a:srcRect l="10752" b="4232"/>
            <a:stretch/>
          </p:blipFill>
          <p:spPr>
            <a:xfrm>
              <a:off x="1098257" y="1087159"/>
              <a:ext cx="1608742" cy="3622167"/>
            </a:xfrm>
            <a:prstGeom prst="rect">
              <a:avLst/>
            </a:prstGeom>
            <a:noFill/>
            <a:ln>
              <a:noFill/>
            </a:ln>
          </p:spPr>
        </p:pic>
        <p:sp>
          <p:nvSpPr>
            <p:cNvPr id="85" name="Google Shape;85;p16">
              <a:extLst>
                <a:ext uri="{FF2B5EF4-FFF2-40B4-BE49-F238E27FC236}">
                  <a16:creationId xmlns:a16="http://schemas.microsoft.com/office/drawing/2014/main" id="{7491B926-2988-F175-E9B4-65B5D601C236}"/>
                </a:ext>
              </a:extLst>
            </p:cNvPr>
            <p:cNvSpPr txBox="1"/>
            <p:nvPr/>
          </p:nvSpPr>
          <p:spPr>
            <a:xfrm rot="16534212">
              <a:off x="1093155" y="28841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 sz="1000" b="0" i="0" u="none" strike="noStrike" cap="none" dirty="0">
                  <a:solidFill>
                    <a:srgbClr val="000000"/>
                  </a:solidFill>
                  <a:latin typeface="Arial"/>
                  <a:ea typeface="Arial"/>
                  <a:cs typeface="Arial"/>
                  <a:sym typeface="Arial"/>
                </a:rPr>
                <a:t>© </a:t>
              </a:r>
              <a:r>
                <a:rPr lang="fr" sz="1000" b="0" i="0" u="none" strike="noStrike" cap="none" dirty="0">
                  <a:solidFill>
                    <a:schemeClr val="dk1"/>
                  </a:solidFill>
                  <a:latin typeface="Arial"/>
                  <a:ea typeface="Arial"/>
                  <a:cs typeface="Arial"/>
                  <a:sym typeface="Arial"/>
                </a:rPr>
                <a:t>François Desbordes</a:t>
              </a:r>
              <a:endParaRPr sz="1000" b="0" i="0" u="none" strike="noStrike" cap="none" dirty="0">
                <a:solidFill>
                  <a:schemeClr val="dk1"/>
                </a:solidFill>
                <a:latin typeface="Arial"/>
                <a:ea typeface="Arial"/>
                <a:cs typeface="Arial"/>
                <a:sym typeface="Arial"/>
              </a:endParaRPr>
            </a:p>
          </p:txBody>
        </p:sp>
      </p:grpSp>
      <p:sp>
        <p:nvSpPr>
          <p:cNvPr id="86" name="Google Shape;86;p16">
            <a:extLst>
              <a:ext uri="{FF2B5EF4-FFF2-40B4-BE49-F238E27FC236}">
                <a16:creationId xmlns:a16="http://schemas.microsoft.com/office/drawing/2014/main" id="{0D089499-834E-3012-B3C6-FB6E694F9590}"/>
              </a:ext>
            </a:extLst>
          </p:cNvPr>
          <p:cNvSpPr txBox="1">
            <a:spLocks noGrp="1"/>
          </p:cNvSpPr>
          <p:nvPr>
            <p:ph type="title"/>
          </p:nvPr>
        </p:nvSpPr>
        <p:spPr>
          <a:xfrm>
            <a:off x="471340" y="98736"/>
            <a:ext cx="8578392"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Choix de la position et ajustement de la lumière</a:t>
            </a:r>
            <a:endParaRPr sz="3000" dirty="0">
              <a:latin typeface="Raleway"/>
              <a:sym typeface="Raleway"/>
            </a:endParaRPr>
          </a:p>
        </p:txBody>
      </p:sp>
      <p:sp>
        <p:nvSpPr>
          <p:cNvPr id="87" name="Google Shape;87;p16">
            <a:extLst>
              <a:ext uri="{FF2B5EF4-FFF2-40B4-BE49-F238E27FC236}">
                <a16:creationId xmlns:a16="http://schemas.microsoft.com/office/drawing/2014/main" id="{9CDDF465-8BFC-5CA6-39FE-61821C921FEE}"/>
              </a:ext>
            </a:extLst>
          </p:cNvPr>
          <p:cNvSpPr txBox="1"/>
          <p:nvPr/>
        </p:nvSpPr>
        <p:spPr>
          <a:xfrm>
            <a:off x="7072431" y="3979808"/>
            <a:ext cx="1234147"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 sz="1400" b="1" i="0" u="none" strike="noStrike" cap="none" dirty="0">
                <a:solidFill>
                  <a:schemeClr val="dk1"/>
                </a:solidFill>
                <a:latin typeface="Arial"/>
                <a:ea typeface="Arial"/>
                <a:cs typeface="Arial"/>
                <a:sym typeface="Arial"/>
              </a:rPr>
              <a:t>Grimpereau des jardins</a:t>
            </a:r>
            <a:endParaRPr sz="1400" b="1" i="0" u="none" strike="noStrike" cap="none" dirty="0">
              <a:solidFill>
                <a:schemeClr val="dk1"/>
              </a:solidFill>
              <a:latin typeface="Arial"/>
              <a:ea typeface="Arial"/>
              <a:cs typeface="Arial"/>
              <a:sym typeface="Arial"/>
            </a:endParaRPr>
          </a:p>
        </p:txBody>
      </p:sp>
      <p:pic>
        <p:nvPicPr>
          <p:cNvPr id="5" name="Image 4">
            <a:extLst>
              <a:ext uri="{FF2B5EF4-FFF2-40B4-BE49-F238E27FC236}">
                <a16:creationId xmlns:a16="http://schemas.microsoft.com/office/drawing/2014/main" id="{6DCB0E49-0D76-BFBA-C058-31A6AD2FBBAA}"/>
              </a:ext>
            </a:extLst>
          </p:cNvPr>
          <p:cNvPicPr>
            <a:picLocks noChangeAspect="1"/>
          </p:cNvPicPr>
          <p:nvPr/>
        </p:nvPicPr>
        <p:blipFill>
          <a:blip r:embed="rId4"/>
          <a:srcRect l="13211"/>
          <a:stretch/>
        </p:blipFill>
        <p:spPr>
          <a:xfrm>
            <a:off x="5104781" y="2714799"/>
            <a:ext cx="1300559" cy="2251809"/>
          </a:xfrm>
          <a:prstGeom prst="rect">
            <a:avLst/>
          </a:prstGeom>
        </p:spPr>
      </p:pic>
      <p:pic>
        <p:nvPicPr>
          <p:cNvPr id="6" name="Image 5">
            <a:extLst>
              <a:ext uri="{FF2B5EF4-FFF2-40B4-BE49-F238E27FC236}">
                <a16:creationId xmlns:a16="http://schemas.microsoft.com/office/drawing/2014/main" id="{40A542FC-5D7C-D895-B305-C521DD6BAC9C}"/>
              </a:ext>
            </a:extLst>
          </p:cNvPr>
          <p:cNvPicPr>
            <a:picLocks noChangeAspect="1"/>
          </p:cNvPicPr>
          <p:nvPr/>
        </p:nvPicPr>
        <p:blipFill>
          <a:blip r:embed="rId5"/>
          <a:srcRect r="8450"/>
          <a:stretch/>
        </p:blipFill>
        <p:spPr>
          <a:xfrm>
            <a:off x="3549856" y="1561162"/>
            <a:ext cx="1498535" cy="2265792"/>
          </a:xfrm>
          <a:prstGeom prst="rect">
            <a:avLst/>
          </a:prstGeom>
        </p:spPr>
      </p:pic>
      <p:pic>
        <p:nvPicPr>
          <p:cNvPr id="7" name="Image 6">
            <a:extLst>
              <a:ext uri="{FF2B5EF4-FFF2-40B4-BE49-F238E27FC236}">
                <a16:creationId xmlns:a16="http://schemas.microsoft.com/office/drawing/2014/main" id="{2D29AE22-E3CE-9436-E1B8-CB98A7063627}"/>
              </a:ext>
            </a:extLst>
          </p:cNvPr>
          <p:cNvPicPr>
            <a:picLocks noChangeAspect="1"/>
          </p:cNvPicPr>
          <p:nvPr/>
        </p:nvPicPr>
        <p:blipFill>
          <a:blip r:embed="rId6"/>
          <a:stretch>
            <a:fillRect/>
          </a:stretch>
        </p:blipFill>
        <p:spPr>
          <a:xfrm>
            <a:off x="1184903" y="1561162"/>
            <a:ext cx="1974938" cy="1459313"/>
          </a:xfrm>
          <a:prstGeom prst="rect">
            <a:avLst/>
          </a:prstGeom>
        </p:spPr>
      </p:pic>
      <p:pic>
        <p:nvPicPr>
          <p:cNvPr id="8" name="Image 7">
            <a:extLst>
              <a:ext uri="{FF2B5EF4-FFF2-40B4-BE49-F238E27FC236}">
                <a16:creationId xmlns:a16="http://schemas.microsoft.com/office/drawing/2014/main" id="{73D4C650-1325-F119-32C5-8928557F7E97}"/>
              </a:ext>
            </a:extLst>
          </p:cNvPr>
          <p:cNvPicPr>
            <a:picLocks noChangeAspect="1"/>
          </p:cNvPicPr>
          <p:nvPr/>
        </p:nvPicPr>
        <p:blipFill>
          <a:blip r:embed="rId7"/>
          <a:stretch>
            <a:fillRect/>
          </a:stretch>
        </p:blipFill>
        <p:spPr>
          <a:xfrm>
            <a:off x="1184903" y="3128729"/>
            <a:ext cx="1974938" cy="1588310"/>
          </a:xfrm>
          <a:prstGeom prst="rect">
            <a:avLst/>
          </a:prstGeom>
        </p:spPr>
      </p:pic>
      <p:cxnSp>
        <p:nvCxnSpPr>
          <p:cNvPr id="4" name="Connecteur droit 3">
            <a:extLst>
              <a:ext uri="{FF2B5EF4-FFF2-40B4-BE49-F238E27FC236}">
                <a16:creationId xmlns:a16="http://schemas.microsoft.com/office/drawing/2014/main" id="{41D15A38-551E-D181-8431-94930933F729}"/>
              </a:ext>
            </a:extLst>
          </p:cNvPr>
          <p:cNvCxnSpPr>
            <a:cxnSpLocks/>
            <a:stCxn id="81" idx="3"/>
          </p:cNvCxnSpPr>
          <p:nvPr/>
        </p:nvCxnSpPr>
        <p:spPr>
          <a:xfrm>
            <a:off x="3374797" y="1452695"/>
            <a:ext cx="0" cy="3424660"/>
          </a:xfrm>
          <a:prstGeom prst="line">
            <a:avLst/>
          </a:prstGeom>
          <a:ln w="28575">
            <a:prstDash val="sysDot"/>
          </a:ln>
        </p:spPr>
        <p:style>
          <a:lnRef idx="1">
            <a:schemeClr val="accent3"/>
          </a:lnRef>
          <a:fillRef idx="0">
            <a:schemeClr val="accent3"/>
          </a:fillRef>
          <a:effectRef idx="0">
            <a:schemeClr val="accent3"/>
          </a:effectRef>
          <a:fontRef idx="minor">
            <a:schemeClr val="tx1"/>
          </a:fontRef>
        </p:style>
      </p:cxnSp>
      <p:sp>
        <p:nvSpPr>
          <p:cNvPr id="9" name="Google Shape;81;p16">
            <a:extLst>
              <a:ext uri="{FF2B5EF4-FFF2-40B4-BE49-F238E27FC236}">
                <a16:creationId xmlns:a16="http://schemas.microsoft.com/office/drawing/2014/main" id="{B67A86EF-6F8B-2457-CA0C-68434308E9C8}"/>
              </a:ext>
            </a:extLst>
          </p:cNvPr>
          <p:cNvSpPr txBox="1"/>
          <p:nvPr/>
        </p:nvSpPr>
        <p:spPr>
          <a:xfrm>
            <a:off x="7531245" y="663146"/>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0" name="Google Shape;81;p16">
            <a:extLst>
              <a:ext uri="{FF2B5EF4-FFF2-40B4-BE49-F238E27FC236}">
                <a16:creationId xmlns:a16="http://schemas.microsoft.com/office/drawing/2014/main" id="{1B7C36A8-DC36-E00C-DF61-5E587B7D1F8D}"/>
              </a:ext>
            </a:extLst>
          </p:cNvPr>
          <p:cNvSpPr txBox="1"/>
          <p:nvPr/>
        </p:nvSpPr>
        <p:spPr>
          <a:xfrm>
            <a:off x="2948247" y="662213"/>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extLst>
      <p:ext uri="{BB962C8B-B14F-4D97-AF65-F5344CB8AC3E}">
        <p14:creationId xmlns:p14="http://schemas.microsoft.com/office/powerpoint/2010/main" val="927786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6" name="Google Shape;103;p18">
            <a:extLst>
              <a:ext uri="{FF2B5EF4-FFF2-40B4-BE49-F238E27FC236}">
                <a16:creationId xmlns:a16="http://schemas.microsoft.com/office/drawing/2014/main" id="{C1291B45-72EE-CCD7-54A0-AAFF98CFEE6F}"/>
              </a:ext>
            </a:extLst>
          </p:cNvPr>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Dessins scientifiques d’insectes</a:t>
            </a:r>
            <a:endParaRPr sz="3000" dirty="0">
              <a:latin typeface="Raleway"/>
              <a:sym typeface="Raleway"/>
            </a:endParaRPr>
          </a:p>
        </p:txBody>
      </p:sp>
      <p:pic>
        <p:nvPicPr>
          <p:cNvPr id="8" name="Image 7" descr="Une image contenant dessin&#10;&#10;Le contenu généré par l’IA peut être incorrect.">
            <a:extLst>
              <a:ext uri="{FF2B5EF4-FFF2-40B4-BE49-F238E27FC236}">
                <a16:creationId xmlns:a16="http://schemas.microsoft.com/office/drawing/2014/main" id="{BF5C8167-8E1B-A900-0467-42063A11DA9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4000" contrast="40000"/>
                    </a14:imgEffect>
                  </a14:imgLayer>
                </a14:imgProps>
              </a:ext>
            </a:extLst>
          </a:blip>
          <a:srcRect l="24944" t="23422" r="25326" b="28021"/>
          <a:stretch>
            <a:fillRect/>
          </a:stretch>
        </p:blipFill>
        <p:spPr>
          <a:xfrm>
            <a:off x="2951018" y="790982"/>
            <a:ext cx="2974746" cy="4315298"/>
          </a:xfrm>
          <a:prstGeom prst="rect">
            <a:avLst/>
          </a:prstGeom>
        </p:spPr>
      </p:pic>
      <p:pic>
        <p:nvPicPr>
          <p:cNvPr id="10" name="Image 9" descr="Une image contenant dessin, insecte, invertébré, croquis&#10;&#10;Le contenu généré par l’IA peut être incorrect.">
            <a:extLst>
              <a:ext uri="{FF2B5EF4-FFF2-40B4-BE49-F238E27FC236}">
                <a16:creationId xmlns:a16="http://schemas.microsoft.com/office/drawing/2014/main" id="{7F6D9EBE-114E-0FE9-F9EC-F718CFA4B41F}"/>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37000" contrast="40000"/>
                    </a14:imgEffect>
                  </a14:imgLayer>
                </a14:imgProps>
              </a:ext>
            </a:extLst>
          </a:blip>
          <a:srcRect l="23181" t="21722" r="24346" b="29867"/>
          <a:stretch>
            <a:fillRect/>
          </a:stretch>
        </p:blipFill>
        <p:spPr>
          <a:xfrm>
            <a:off x="5925764" y="790982"/>
            <a:ext cx="3126257" cy="4260788"/>
          </a:xfrm>
          <a:prstGeom prst="rect">
            <a:avLst/>
          </a:prstGeom>
        </p:spPr>
      </p:pic>
      <p:sp>
        <p:nvSpPr>
          <p:cNvPr id="11" name="Google Shape;165;g303fa76dd6e_0_211">
            <a:extLst>
              <a:ext uri="{FF2B5EF4-FFF2-40B4-BE49-F238E27FC236}">
                <a16:creationId xmlns:a16="http://schemas.microsoft.com/office/drawing/2014/main" id="{34A28C34-C323-1DE2-7B71-832917F750DC}"/>
              </a:ext>
            </a:extLst>
          </p:cNvPr>
          <p:cNvSpPr txBox="1">
            <a:spLocks noGrp="1"/>
          </p:cNvSpPr>
          <p:nvPr>
            <p:ph idx="1"/>
          </p:nvPr>
        </p:nvSpPr>
        <p:spPr>
          <a:xfrm>
            <a:off x="783149" y="1085902"/>
            <a:ext cx="2167869" cy="1539937"/>
          </a:xfrm>
          <a:prstGeom prst="rect">
            <a:avLst/>
          </a:prstGeom>
          <a:noFill/>
          <a:ln>
            <a:noFill/>
          </a:ln>
        </p:spPr>
        <p:txBody>
          <a:bodyPr spcFirstLastPara="1" wrap="square" lIns="91425" tIns="91425" rIns="91425" bIns="91425" anchor="t" anchorCtr="0">
            <a:noAutofit/>
          </a:bodyPr>
          <a:lstStyle/>
          <a:p>
            <a:pPr marL="115253" lvl="0" indent="0" algn="l" rtl="0">
              <a:lnSpc>
                <a:spcPct val="95000"/>
              </a:lnSpc>
              <a:spcBef>
                <a:spcPts val="1000"/>
              </a:spcBef>
              <a:spcAft>
                <a:spcPts val="0"/>
              </a:spcAft>
              <a:buClr>
                <a:schemeClr val="dk1"/>
              </a:buClr>
              <a:buSzPts val="1785"/>
              <a:buNone/>
            </a:pPr>
            <a:r>
              <a:rPr lang="fr" sz="2000" dirty="0">
                <a:solidFill>
                  <a:schemeClr val="dk1"/>
                </a:solidFill>
                <a:latin typeface="Calibri" panose="020F0502020204030204" pitchFamily="34" charset="0"/>
                <a:ea typeface="Calibri"/>
                <a:cs typeface="Calibri" panose="020F0502020204030204" pitchFamily="34" charset="0"/>
                <a:sym typeface="Calibri"/>
              </a:rPr>
              <a:t>Dessins venant de la bibliothèque du Muséum</a:t>
            </a:r>
          </a:p>
          <a:p>
            <a:pPr marL="115253" lvl="0" indent="0" algn="l" rtl="0">
              <a:lnSpc>
                <a:spcPct val="95000"/>
              </a:lnSpc>
              <a:spcBef>
                <a:spcPts val="1000"/>
              </a:spcBef>
              <a:spcAft>
                <a:spcPts val="0"/>
              </a:spcAft>
              <a:buClr>
                <a:schemeClr val="dk1"/>
              </a:buClr>
              <a:buSzPts val="1785"/>
              <a:buNone/>
            </a:pPr>
            <a:r>
              <a:rPr lang="fr" sz="2000" dirty="0">
                <a:solidFill>
                  <a:schemeClr val="dk1"/>
                </a:solidFill>
                <a:latin typeface="Calibri" panose="020F0502020204030204" pitchFamily="34" charset="0"/>
                <a:ea typeface="Calibri"/>
                <a:cs typeface="Calibri" panose="020F0502020204030204" pitchFamily="34" charset="0"/>
                <a:sym typeface="Calibri"/>
              </a:rPr>
              <a:t>XIXème siècle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A194C-4BEC-2743-349E-1700D432A6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C048FBC-3195-6706-AEC7-EFA825A3826F}"/>
              </a:ext>
            </a:extLst>
          </p:cNvPr>
          <p:cNvSpPr>
            <a:spLocks noGrp="1"/>
          </p:cNvSpPr>
          <p:nvPr>
            <p:ph type="title"/>
          </p:nvPr>
        </p:nvSpPr>
        <p:spPr>
          <a:xfrm>
            <a:off x="532199" y="102394"/>
            <a:ext cx="7886700" cy="994172"/>
          </a:xfrm>
        </p:spPr>
        <p:txBody>
          <a:bodyPr>
            <a:normAutofit/>
          </a:bodyPr>
          <a:lstStyle/>
          <a:p>
            <a:r>
              <a:rPr lang="fr-FR" sz="3200" dirty="0">
                <a:latin typeface="Raleway"/>
              </a:rPr>
              <a:t>Anatomie générale d’un insecte</a:t>
            </a:r>
          </a:p>
        </p:txBody>
      </p:sp>
      <p:pic>
        <p:nvPicPr>
          <p:cNvPr id="3" name="Google Shape;145;p23">
            <a:extLst>
              <a:ext uri="{FF2B5EF4-FFF2-40B4-BE49-F238E27FC236}">
                <a16:creationId xmlns:a16="http://schemas.microsoft.com/office/drawing/2014/main" id="{E7A8068C-2780-AC2A-B2DF-567824D101E1}"/>
              </a:ext>
            </a:extLst>
          </p:cNvPr>
          <p:cNvPicPr preferRelativeResize="0"/>
          <p:nvPr/>
        </p:nvPicPr>
        <p:blipFill>
          <a:blip r:embed="rId3">
            <a:alphaModFix/>
          </a:blip>
          <a:srcRect t="16134" b="3022"/>
          <a:stretch>
            <a:fillRect/>
          </a:stretch>
        </p:blipFill>
        <p:spPr>
          <a:xfrm>
            <a:off x="4040220" y="610410"/>
            <a:ext cx="5103780" cy="4533090"/>
          </a:xfrm>
          <a:prstGeom prst="rect">
            <a:avLst/>
          </a:prstGeom>
          <a:noFill/>
          <a:ln>
            <a:noFill/>
          </a:ln>
        </p:spPr>
      </p:pic>
      <p:sp>
        <p:nvSpPr>
          <p:cNvPr id="4" name="Google Shape;165;g303fa76dd6e_0_211">
            <a:extLst>
              <a:ext uri="{FF2B5EF4-FFF2-40B4-BE49-F238E27FC236}">
                <a16:creationId xmlns:a16="http://schemas.microsoft.com/office/drawing/2014/main" id="{0BDEBC5C-AFED-0ED6-3162-55DD253EE19A}"/>
              </a:ext>
            </a:extLst>
          </p:cNvPr>
          <p:cNvSpPr txBox="1">
            <a:spLocks noGrp="1"/>
          </p:cNvSpPr>
          <p:nvPr>
            <p:ph idx="1"/>
          </p:nvPr>
        </p:nvSpPr>
        <p:spPr>
          <a:xfrm>
            <a:off x="859211" y="1054031"/>
            <a:ext cx="3712789" cy="3035437"/>
          </a:xfrm>
          <a:prstGeom prst="rect">
            <a:avLst/>
          </a:prstGeom>
          <a:noFill/>
          <a:ln>
            <a:noFill/>
          </a:ln>
        </p:spPr>
        <p:txBody>
          <a:bodyPr spcFirstLastPara="1" wrap="square" lIns="91425" tIns="91425" rIns="91425" bIns="91425" anchor="t" anchorCtr="0">
            <a:noAutofit/>
          </a:bodyPr>
          <a:lstStyle/>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Tête</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Thorax</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Abdomen</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6 pattes</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1 paire d’yeux</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1 paire d’antennes</a:t>
            </a:r>
          </a:p>
          <a:p>
            <a:pPr marL="457200" lvl="0" indent="-341947" algn="l" rtl="0">
              <a:lnSpc>
                <a:spcPct val="95000"/>
              </a:lnSpc>
              <a:spcBef>
                <a:spcPts val="1000"/>
              </a:spcBef>
              <a:spcAft>
                <a:spcPts val="0"/>
              </a:spcAft>
              <a:buClr>
                <a:schemeClr val="dk1"/>
              </a:buClr>
              <a:buSzPts val="1785"/>
              <a:buFont typeface="Calibri"/>
              <a:buChar char="●"/>
            </a:pPr>
            <a:r>
              <a:rPr lang="fr" sz="2000" dirty="0">
                <a:solidFill>
                  <a:schemeClr val="dk1"/>
                </a:solidFill>
                <a:latin typeface="Calibri" panose="020F0502020204030204" pitchFamily="34" charset="0"/>
                <a:ea typeface="Calibri"/>
                <a:cs typeface="Calibri" panose="020F0502020204030204" pitchFamily="34" charset="0"/>
                <a:sym typeface="Calibri"/>
              </a:rPr>
              <a:t>0, 1 ou 2 paires d’ailes (membraneuses ou non)</a:t>
            </a:r>
          </a:p>
        </p:txBody>
      </p:sp>
    </p:spTree>
    <p:extLst>
      <p:ext uri="{BB962C8B-B14F-4D97-AF65-F5344CB8AC3E}">
        <p14:creationId xmlns:p14="http://schemas.microsoft.com/office/powerpoint/2010/main" val="72424870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1432</Words>
  <Application>Microsoft Macintosh PowerPoint</Application>
  <PresentationFormat>Affichage à l'écran (16:9)</PresentationFormat>
  <Paragraphs>82</Paragraphs>
  <Slides>14</Slides>
  <Notes>13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14</vt:i4>
      </vt:variant>
    </vt:vector>
  </HeadingPairs>
  <TitlesOfParts>
    <vt:vector size="20" baseType="lpstr">
      <vt:lpstr>Raleway</vt:lpstr>
      <vt:lpstr>Calibri</vt:lpstr>
      <vt:lpstr>Wingdings</vt:lpstr>
      <vt:lpstr>Arial</vt:lpstr>
      <vt:lpstr>Raleway SemiBold</vt:lpstr>
      <vt:lpstr>Simple Light</vt:lpstr>
      <vt:lpstr>Présentation PowerPoint</vt:lpstr>
      <vt:lpstr>Le dessin scientifique : utile dans l’histoire</vt:lpstr>
      <vt:lpstr>Présentation PowerPoint</vt:lpstr>
      <vt:lpstr>Présentation PowerPoint</vt:lpstr>
      <vt:lpstr>Représentation synthétique d’une espèce</vt:lpstr>
      <vt:lpstr>Représentation des détails</vt:lpstr>
      <vt:lpstr>Choix de la position et ajustement de la lumière</vt:lpstr>
      <vt:lpstr>Dessins scientifiques d’insectes</vt:lpstr>
      <vt:lpstr>Anatomie générale d’un insecte</vt:lpstr>
      <vt:lpstr>Consignes</vt:lpstr>
      <vt:lpstr>Consignes</vt:lpstr>
      <vt:lpstr>Présentation PowerPoint</vt:lpstr>
      <vt:lpstr>Echange des dessins : identification croisée</vt:lpstr>
      <vt:lpstr>Mise en commun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Jeanne Buffet</dc:creator>
  <cp:lastModifiedBy>Jeanne Buffet</cp:lastModifiedBy>
  <cp:revision>69</cp:revision>
  <dcterms:modified xsi:type="dcterms:W3CDTF">2025-08-18T15:13:04Z</dcterms:modified>
</cp:coreProperties>
</file>