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6"/>
  </p:notesMasterIdLst>
  <p:sldIdLst>
    <p:sldId id="256" r:id="rId2"/>
    <p:sldId id="257" r:id="rId3"/>
    <p:sldId id="264" r:id="rId4"/>
    <p:sldId id="265" r:id="rId5"/>
    <p:sldId id="285" r:id="rId6"/>
    <p:sldId id="284" r:id="rId7"/>
    <p:sldId id="283" r:id="rId8"/>
    <p:sldId id="262" r:id="rId9"/>
    <p:sldId id="277" r:id="rId10"/>
    <p:sldId id="282" r:id="rId11"/>
    <p:sldId id="287" r:id="rId12"/>
    <p:sldId id="278" r:id="rId13"/>
    <p:sldId id="281" r:id="rId14"/>
    <p:sldId id="280" r:id="rId15"/>
  </p:sldIdLst>
  <p:sldSz cx="9144000" cy="5143500" type="screen16x9"/>
  <p:notesSz cx="6858000" cy="9144000"/>
  <p:embeddedFontLst>
    <p:embeddedFont>
      <p:font typeface="Corbel" panose="020B0503020204020204" pitchFamily="34" charset="0"/>
      <p:regular r:id="rId17"/>
      <p:bold r:id="rId18"/>
      <p:italic r:id="rId19"/>
      <p:boldItalic r:id="rId20"/>
    </p:embeddedFont>
    <p:embeddedFont>
      <p:font typeface="Raleway" panose="020B0003030101060003" pitchFamily="34" charset="0"/>
      <p:regular r:id="rId21"/>
      <p:bold r:id="rId22"/>
      <p:italic r:id="rId23"/>
      <p:boldItalic r:id="rId24"/>
    </p:embeddedFont>
    <p:embeddedFont>
      <p:font typeface="Raleway SemiBold" panose="020B0003030101060003" pitchFamily="34" charset="0"/>
      <p:regular r:id="rId25"/>
      <p:bold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9B6284-0BB2-B509-79F3-EA01861FB1F3}" name="Jeanne Buffet" initials="JB" userId="d6d1161b5c1744f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CC33"/>
    <a:srgbClr val="239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99"/>
    <p:restoredTop sz="80685"/>
  </p:normalViewPr>
  <p:slideViewPr>
    <p:cSldViewPr snapToGrid="0">
      <p:cViewPr varScale="1">
        <p:scale>
          <a:sx n="129" d="100"/>
          <a:sy n="129" d="100"/>
        </p:scale>
        <p:origin x="1344" y="12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Qu’est-ce que c’est le dessin scientifique ? Qu’est-ce que ça vous évoque ?</a:t>
            </a:r>
          </a:p>
          <a:p>
            <a:pPr marL="0" lvl="0" indent="0" algn="l" rtl="0">
              <a:spcBef>
                <a:spcPts val="0"/>
              </a:spcBef>
              <a:spcAft>
                <a:spcPts val="0"/>
              </a:spcAft>
              <a:buNone/>
            </a:pPr>
            <a:r>
              <a:rPr lang="fr-FR" dirty="0"/>
              <a:t>Dessin précis, fidèle à la réalité </a:t>
            </a:r>
            <a:r>
              <a:rPr lang="fr-FR" dirty="0">
                <a:sym typeface="Wingdings" pitchFamily="2" charset="2"/>
              </a:rPr>
              <a:t> oui.</a:t>
            </a:r>
          </a:p>
          <a:p>
            <a:pPr marL="0" lvl="0" indent="0" algn="l" rtl="0">
              <a:spcBef>
                <a:spcPts val="0"/>
              </a:spcBef>
              <a:spcAft>
                <a:spcPts val="0"/>
              </a:spcAft>
              <a:buNone/>
            </a:pPr>
            <a:r>
              <a:rPr lang="fr-FR" dirty="0">
                <a:sym typeface="Wingdings" pitchFamily="2" charset="2"/>
              </a:rPr>
              <a:t>Mais surtout, dessin qui sert à illustrer une information scientifique. Un dessin peut être très réalise mais ne servir qu’à être beau. Pour un dessin scientifique, on cherche à montrer, à illustrer quelque chose. Exemple du dessin sur la diapositive : s’il était juste imprimé comme cela et mis à un mur sans rien d’autre, c’est un dessin artistique et non scientifique. Par contre, s’il était dans un guide pour reconnaitre les plantes, ce serait un dessin scientifique car il aiderait à reconnaitre cette espèce (c’est une primevère).</a:t>
            </a:r>
            <a:endParaRPr lang="fr-FR" dirty="0"/>
          </a:p>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FontTx/>
              <a:buNone/>
            </a:pPr>
            <a:r>
              <a:rPr lang="fr-FR" dirty="0"/>
              <a:t>Ici, la plante a pu être collée sans problème, mais on ajoute quand même un dessin car le séchage a fait perdre certaines informations : on voit bien mieux la forme des fleurs et des feuilles sur le dessin, car la plante a été dessinée quand elle était encore fraiche.</a:t>
            </a:r>
          </a:p>
        </p:txBody>
      </p:sp>
    </p:spTree>
    <p:extLst>
      <p:ext uri="{BB962C8B-B14F-4D97-AF65-F5344CB8AC3E}">
        <p14:creationId xmlns:p14="http://schemas.microsoft.com/office/powerpoint/2010/main" val="2794950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FR" dirty="0"/>
              <a:t>Anatomie très grossière juste pour avoir le vocabulaire pour la partie dessin.</a:t>
            </a:r>
          </a:p>
        </p:txBody>
      </p:sp>
    </p:spTree>
    <p:extLst>
      <p:ext uri="{BB962C8B-B14F-4D97-AF65-F5344CB8AC3E}">
        <p14:creationId xmlns:p14="http://schemas.microsoft.com/office/powerpoint/2010/main" val="3028588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03fa76dd6e_0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L’objectif de cet atelier est, de la même manière que les dessinateurs scientifiques, faire des dessins pour accompagner les planches d’herbiers où toutes les informations ne sont pas visibles. Les élèves se répartissent en 4 groupes, de préférence de 4 élèves (mais 3 ou 5 est possible aussi). Chaque groupe recevra une photo de planche d’herbier et une série de photos représentant différentes parties de la même plante, à différents zooms.</a:t>
            </a:r>
          </a:p>
          <a:p>
            <a:pPr marL="0" lvl="0" indent="0" algn="l" rtl="0">
              <a:spcBef>
                <a:spcPts val="0"/>
              </a:spcBef>
              <a:spcAft>
                <a:spcPts val="0"/>
              </a:spcAft>
              <a:buNone/>
            </a:pPr>
            <a:endParaRPr lang="fr-FR"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IMPORTANT : </a:t>
            </a:r>
            <a:r>
              <a:rPr lang="fr-FR" sz="1100" b="0" i="0" u="none" strike="noStrike" cap="none" dirty="0">
                <a:solidFill>
                  <a:srgbClr val="000000"/>
                </a:solidFill>
                <a:effectLst/>
                <a:latin typeface="Arial"/>
                <a:ea typeface="Arial"/>
                <a:cs typeface="Arial"/>
                <a:sym typeface="Arial"/>
              </a:rPr>
              <a:t>Les élèves dessinant la silhouette générale de la plante peuvent se passer des détails, car ceux-ci seront représentés par leurs camarades dessinant les autres parties. Leur rôle est plutôt d’expliquer le port de la plante (par exemple si elle est très proche du sol ou dans les airs) et comment les différents éléments sont organisés au sein de la plante.</a:t>
            </a:r>
          </a:p>
          <a:p>
            <a:pPr marL="0" lvl="0" indent="0" algn="l" rtl="0">
              <a:spcBef>
                <a:spcPts val="0"/>
              </a:spcBef>
              <a:spcAft>
                <a:spcPts val="0"/>
              </a:spcAft>
              <a:buNone/>
            </a:pPr>
            <a:endParaRPr dirty="0"/>
          </a:p>
        </p:txBody>
      </p:sp>
      <p:sp>
        <p:nvSpPr>
          <p:cNvPr id="154" name="Google Shape;154;g303fa76dd6e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FontTx/>
              <a:buNone/>
            </a:pPr>
            <a:r>
              <a:rPr lang="fr-FR" dirty="0"/>
              <a:t>Pour rendre la répartition des photos plus facile entre les élèves, les photos ont été regroupées par « partie de plante » dans le document PDF disponible sur le site Vigie-Nature Ecole. Mais il est également possible de découper les photos avant l’atelier et d’écrire au dos de chacune d’entre elles la partie de la plante qu’elle représente. Dans ce cas, nous vous conseillons d’également renseigner le nom de l’espèce au dos des photos ne pas mélanger les espèces entre elles.</a:t>
            </a: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endParaRPr lang="fr-FR" sz="1100" b="0" i="0" u="none" strike="noStrike" cap="none" dirty="0">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fr-FR" sz="1100" b="0" i="0" u="none" strike="noStrike" cap="none" dirty="0">
                <a:solidFill>
                  <a:srgbClr val="000000"/>
                </a:solidFill>
                <a:effectLst/>
                <a:latin typeface="Arial"/>
                <a:ea typeface="Arial"/>
                <a:cs typeface="Arial"/>
                <a:sym typeface="Arial"/>
              </a:rPr>
              <a:t>Les élèves dessinant la silhouette générale de la plante peuvent se passer des détails, car ceux-ci seront représentés par leurs camarades dessinant les autres parties. Leur rôle est plutôt d’expliquer le port de la plante (par exemple si elle est très proche du sol ou dans les airs) et comment les différents éléments sont organisés au sein de la plante.</a:t>
            </a:r>
          </a:p>
          <a:p>
            <a:pPr marL="158750" indent="0">
              <a:buFontTx/>
              <a:buNone/>
            </a:pPr>
            <a:endParaRPr lang="fr-FR" dirty="0"/>
          </a:p>
        </p:txBody>
      </p:sp>
    </p:spTree>
    <p:extLst>
      <p:ext uri="{BB962C8B-B14F-4D97-AF65-F5344CB8AC3E}">
        <p14:creationId xmlns:p14="http://schemas.microsoft.com/office/powerpoint/2010/main" val="2398162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03fa76dd6e_0_2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spcAft>
                <a:spcPts val="900"/>
              </a:spcAft>
              <a:buNone/>
            </a:pPr>
            <a:r>
              <a:rPr lang="fr-FR" dirty="0">
                <a:effectLst/>
                <a:latin typeface="Raleway" panose="020B0003030101060003" pitchFamily="34" charset="0"/>
              </a:rPr>
              <a:t>Les quatre espèces de plantes sont réparties en deux paires d’espèces qui se ressemblent (elles sont morphologiquement proches). Chaque groupe d’élèves a dessiné une espèce de plante, et a un groupe d’élève associé, correspondant à la deuxième espèce de la paire.</a:t>
            </a:r>
          </a:p>
          <a:p>
            <a:pPr marL="158750" indent="0" algn="just">
              <a:spcAft>
                <a:spcPts val="900"/>
              </a:spcAft>
              <a:buFontTx/>
              <a:buNone/>
            </a:pPr>
            <a:r>
              <a:rPr lang="fr-FR" dirty="0">
                <a:effectLst/>
                <a:latin typeface="Raleway" panose="020B0003030101060003" pitchFamily="34" charset="0"/>
              </a:rPr>
              <a:t>Ainsi, le groupe d’élèves ayant dessiné le laiteron maraicher s’associera au groupe d’élèves ayant dessiné le pissenlit, car ces deux plantes se ressemblent. Et le groupe d’élèves ayant dessiné le cerfeuil enivrant s’associera au groupe d’élèves ayant dessiné la berce commune.</a:t>
            </a:r>
          </a:p>
          <a:p>
            <a:pPr marL="158750" marR="0" lvl="0" indent="0" algn="just" defTabSz="914400" rtl="0" eaLnBrk="1" fontAlgn="auto" latinLnBrk="0" hangingPunct="1">
              <a:lnSpc>
                <a:spcPct val="100000"/>
              </a:lnSpc>
              <a:spcBef>
                <a:spcPts val="0"/>
              </a:spcBef>
              <a:spcAft>
                <a:spcPts val="900"/>
              </a:spcAft>
              <a:buClr>
                <a:srgbClr val="000000"/>
              </a:buClr>
              <a:buSzPts val="1100"/>
              <a:buFontTx/>
              <a:buNone/>
              <a:tabLst/>
              <a:defRPr/>
            </a:pPr>
            <a:r>
              <a:rPr lang="fr-FR" dirty="0">
                <a:effectLst/>
                <a:latin typeface="Raleway" panose="020B0003030101060003" pitchFamily="34" charset="0"/>
              </a:rPr>
              <a:t>Quand les groupes se sont retrouvés par paire, chaque élève doit trouver la personne ayant dessiné la même partie de plante dans l’équipe correspondante. Par exemple, l’élève ayant dessiné les feuilles trouvera l’élève ayant également dessiné les feuilles de la plante associée. Une fois tous les élèves pairés, il est possible de comparer séparément chaque partie de plante, en se concentrant sur les détails de chacune. Les élèves peuvent écrire sur leur dessin les différences qu’ils remarquent</a:t>
            </a:r>
          </a:p>
          <a:p>
            <a:pPr marL="158750" indent="0" algn="just">
              <a:spcAft>
                <a:spcPts val="900"/>
              </a:spcAft>
              <a:buFontTx/>
              <a:buNone/>
            </a:pPr>
            <a:endParaRPr lang="fr-FR" dirty="0">
              <a:effectLst/>
              <a:latin typeface="Raleway" panose="020B0003030101060003" pitchFamily="34" charset="0"/>
            </a:endParaRPr>
          </a:p>
        </p:txBody>
      </p:sp>
      <p:sp>
        <p:nvSpPr>
          <p:cNvPr id="169" name="Google Shape;169;g303fa76dd6e_0_2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0c1bbe3ee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 name="Google Shape;61;g30c1bbe3ee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Au cours de sa vie et particulièrement lors de son expédition scientifique au Suriname, Anna Maria </a:t>
            </a:r>
            <a:r>
              <a:rPr lang="fr-FR" b="0" dirty="0" err="1">
                <a:solidFill>
                  <a:srgbClr val="2C4A4A"/>
                </a:solidFill>
                <a:effectLst/>
                <a:latin typeface="Raleway" panose="020B0003030101060003" pitchFamily="34" charset="0"/>
              </a:rPr>
              <a:t>Sybilla</a:t>
            </a:r>
            <a:r>
              <a:rPr lang="fr-FR" b="0" dirty="0">
                <a:solidFill>
                  <a:srgbClr val="2C4A4A"/>
                </a:solidFill>
                <a:effectLst/>
                <a:latin typeface="Raleway" panose="020B0003030101060003" pitchFamily="34" charset="0"/>
              </a:rPr>
              <a:t> </a:t>
            </a:r>
            <a:r>
              <a:rPr lang="fr-FR" b="0" dirty="0" err="1">
                <a:solidFill>
                  <a:srgbClr val="2C4A4A"/>
                </a:solidFill>
                <a:effectLst/>
                <a:latin typeface="Raleway" panose="020B0003030101060003" pitchFamily="34" charset="0"/>
              </a:rPr>
              <a:t>Merian</a:t>
            </a:r>
            <a:r>
              <a:rPr lang="fr-FR" b="0" dirty="0">
                <a:solidFill>
                  <a:srgbClr val="2C4A4A"/>
                </a:solidFill>
                <a:effectLst/>
                <a:latin typeface="Raleway" panose="020B0003030101060003" pitchFamily="34" charset="0"/>
              </a:rPr>
              <a:t> a dessiné les plantes et insectes qu’elle voyait. En les observant longuement, elle a étudié les interactions entre plantes et insectes ainsi que leurs différentes étapes de vie, dont la métamorphose des insectes. Le fait de dessiner très précisément et très fidèlement à la réalité lui a permis quand elle est rentrée en Europe de montrer ses découvertes à ses collègues scientifiques.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Mais pourquoi elle n’a pas pris des photos ? (parce que la photo n’existait pas encore)</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0491686E-CB84-A0A8-E06D-42EA88EE70F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F8E7413F-400A-123D-9DF9-B32F568A9D6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Maintenant, la photo a été inventée et il est très facile et rapide d’en prendre tout le temps. Pourtant, le dessin scientifique est encore utilisé. Au Muséum national d’Histoire Naturelle, il y a des dessinateurs et dessinatrices scientifiques qui font cela toute la journée pour aider les scientifiques à illustrer leurs recherches. Mais pourquoi ils n’utilisent pas simplement la photo ?</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FEFC316D-933A-6FF5-21A1-5665105609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0722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295F670D-001C-0C3E-FB16-513D25C206B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B09758F5-9DC8-1E46-6B48-CE2773A4BD0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Parce que le dessin a un gros avantage par rapport à la photo : il permet de faire des choix. Avec une photo, le seul choix que l’on peut faire est le cadrage et le moment où on appuie sur le bouton. Mais avec le dessin, on peut faire pleins de choix pour représenter au mieux ce que l’on souhaite représenter. Trois exemples : (slides suivantes)</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812D3F7C-29AE-459B-80FC-98977FBF3A0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1241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a:extLst>
            <a:ext uri="{FF2B5EF4-FFF2-40B4-BE49-F238E27FC236}">
              <a16:creationId xmlns:a16="http://schemas.microsoft.com/office/drawing/2014/main" id="{0902E5EC-DAFD-5A8A-2122-D18721CE17CD}"/>
            </a:ext>
          </a:extLst>
        </p:cNvPr>
        <p:cNvGrpSpPr/>
        <p:nvPr/>
      </p:nvGrpSpPr>
      <p:grpSpPr>
        <a:xfrm>
          <a:off x="0" y="0"/>
          <a:ext cx="0" cy="0"/>
          <a:chOff x="0" y="0"/>
          <a:chExt cx="0" cy="0"/>
        </a:xfrm>
      </p:grpSpPr>
      <p:sp>
        <p:nvSpPr>
          <p:cNvPr id="74" name="Google Shape;74;g30c1bbe3eed_0_12:notes">
            <a:extLst>
              <a:ext uri="{FF2B5EF4-FFF2-40B4-BE49-F238E27FC236}">
                <a16:creationId xmlns:a16="http://schemas.microsoft.com/office/drawing/2014/main" id="{5F7B7BFC-9D8B-CEDD-E051-F5C2D73E7F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g30c1bbe3eed_0_12:notes">
            <a:extLst>
              <a:ext uri="{FF2B5EF4-FFF2-40B4-BE49-F238E27FC236}">
                <a16:creationId xmlns:a16="http://schemas.microsoft.com/office/drawing/2014/main" id="{7094A3BB-D7FA-8093-09FF-F71C7B6567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choisir une lumière neutre montrant bien toutes les couleurs et une position montrant tous les caractères importants.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à gauche n’ont pas un positionnement pratique pour voir toutes les caractéristiques de l’oiseau : il manque une vue de la queue, du ventre ou du bec de profil.</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de droite ont une meilleure position (on voit bien la longueur du bec, la queue, la silhouette) mais les couleurs sont biaisées par la lumière ambiante, qui jaunit ou blanchit + fait des ombres très sombres.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sym typeface="Wingdings" pitchFamily="2" charset="2"/>
              </a:rPr>
              <a:t> Avec un dessin, on peut représenter l’oiseau dans la position qu’on veut (donc de profil, le plus pratique pour tout voir) et choisir la bonne lumière pour bien voir les couleurs. On voit donc la tache brune sur le ventre, les motifs jaunes sur l’aile.</a:t>
            </a:r>
            <a:endParaRPr lang="fr-FR" b="0" dirty="0">
              <a:solidFill>
                <a:srgbClr val="2C4A4A"/>
              </a:solidFill>
              <a:effectLst/>
              <a:latin typeface="Raleway" panose="020B0003030101060003" pitchFamily="34" charset="0"/>
            </a:endParaRPr>
          </a:p>
          <a:p>
            <a:pPr marL="0" lvl="0" indent="0" algn="l" rtl="0">
              <a:lnSpc>
                <a:spcPct val="100000"/>
              </a:lnSpc>
              <a:spcBef>
                <a:spcPts val="0"/>
              </a:spcBef>
              <a:spcAft>
                <a:spcPts val="0"/>
              </a:spcAft>
              <a:buSzPts val="1100"/>
              <a:buNone/>
            </a:pPr>
            <a:endParaRPr lang="fr-FR"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solidFill>
                  <a:schemeClr val="dk1"/>
                </a:solidFill>
              </a:rPr>
              <a:t>Pour info : https://</a:t>
            </a:r>
            <a:r>
              <a:rPr lang="fr-FR" dirty="0" err="1">
                <a:solidFill>
                  <a:schemeClr val="dk1"/>
                </a:solidFill>
              </a:rPr>
              <a:t>valeryschollaert.wordpress.com</a:t>
            </a:r>
            <a:r>
              <a:rPr lang="fr-FR" dirty="0">
                <a:solidFill>
                  <a:schemeClr val="dk1"/>
                </a:solidFill>
              </a:rPr>
              <a:t>/grimpereaux-des-bois-et-des-jardins-page-comparative/</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593327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0c1bbe3eed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g30c1bbe3eed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faire une synthèse représentative de l’espèce regroupée dans un seul individu. Avec la photo, on risque d’immortaliser des anomalies, des malformations spécifiques à l’individu photographié.</a:t>
            </a:r>
          </a:p>
          <a:p>
            <a:pPr marL="0" lvl="0" indent="0" algn="l" rtl="0">
              <a:lnSpc>
                <a:spcPct val="100000"/>
              </a:lnSpc>
              <a:spcBef>
                <a:spcPts val="0"/>
              </a:spcBef>
              <a:spcAft>
                <a:spcPts val="0"/>
              </a:spcAft>
              <a:buSzPts val="1100"/>
              <a:buNone/>
            </a:pPr>
            <a:r>
              <a:rPr lang="fr-FR" dirty="0"/>
              <a:t>Un dessin scientifique prend souvent plusieurs modèles (donc plusieurs individus différents) pour faire une synthèse la plus représentative possible. La couleur peut également être variable entre individus d’une même espèce, on peu donc représenter une couleur intermédiaire. </a:t>
            </a:r>
          </a:p>
          <a:p>
            <a:pPr marL="0" lvl="0" indent="0" algn="l" rtl="0">
              <a:lnSpc>
                <a:spcPct val="100000"/>
              </a:lnSpc>
              <a:spcBef>
                <a:spcPts val="0"/>
              </a:spcBef>
              <a:spcAft>
                <a:spcPts val="0"/>
              </a:spcAft>
              <a:buSzPts val="1100"/>
              <a:buNone/>
            </a:pPr>
            <a:r>
              <a:rPr lang="fr-FR" dirty="0"/>
              <a:t>Attention : dans le cas de différence entre le mâle et la femelle, on représente les deux sexes, mais en faisant une synthèse au sein de chaque sexe.</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0c1bbe3eed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g30c1bbe3eed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dirty="0"/>
              <a:t>Le dessin permet de représenter les détails : sur la photo de cette plante, on voit la couleur, le fait que les fleurs poussent en groupe, mais certains détails ne sont pas très visibles ou sont cachés par les feuilles mortes autour.</a:t>
            </a:r>
          </a:p>
          <a:p>
            <a:pPr marL="0" lvl="0" indent="0" algn="l" rtl="0">
              <a:lnSpc>
                <a:spcPct val="100000"/>
              </a:lnSpc>
              <a:spcBef>
                <a:spcPts val="0"/>
              </a:spcBef>
              <a:spcAft>
                <a:spcPts val="0"/>
              </a:spcAft>
              <a:buSzPts val="1100"/>
              <a:buNone/>
            </a:pPr>
            <a:r>
              <a:rPr lang="fr-FR" dirty="0">
                <a:sym typeface="Wingdings" pitchFamily="2" charset="2"/>
              </a:rPr>
              <a:t> Avec le dessin, on peut représenter les différents détails sur une même feuille de dessin pour qu’ils soient tous visibles (et en plus sur un fond blanc cela aide à la compréhension) : la tige et ses écailles, le fait que les fleurs deviennent orange en fanant, et surtout le fait que chaque grosse fleur est en fait une inflorescence, constituée de pleins de minuscules fleurs comme on peut voir en bas du dessin.</a:t>
            </a:r>
            <a:endParaRPr lang="fr-F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Quelques exemples d’illustrations scientifiques réalisées par une dessinatrice du Muséum pour des publications scientifiques. Dessin au trait pour davantage de clarté et pouvoir comparer les détails entre eux sans que la couleur entre en compte.</a:t>
            </a:r>
            <a:endParaRPr dirty="0"/>
          </a:p>
        </p:txBody>
      </p:sp>
      <p:sp>
        <p:nvSpPr>
          <p:cNvPr id="134" name="Google Shape;13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Depuis longtemps, les scientifiques font des planches d’herbier pour conserver les espèces végétales. Cela consiste à faire sécher une plante en la pressant, puis à la coller sur une feuille de papier. Cette technique permet d’avoir un modèle de l’espèce pour pouvoir la comparer à d’autres espèces, par exemple pour savoir si une espèce qu’</a:t>
            </a:r>
            <a:r>
              <a:rPr lang="fr-FR" dirty="0" err="1"/>
              <a:t>un.e</a:t>
            </a:r>
            <a:r>
              <a:rPr lang="fr-FR" dirty="0"/>
              <a:t> scientifique découvre a déjà été découverte par </a:t>
            </a:r>
            <a:r>
              <a:rPr lang="fr-FR" dirty="0" err="1"/>
              <a:t>un.e</a:t>
            </a:r>
            <a:r>
              <a:rPr lang="fr-FR" dirty="0"/>
              <a:t> autre scientifique avant, ou s’il s’agit bien d’une espèce encore jamais décrite.</a:t>
            </a:r>
          </a:p>
          <a:p>
            <a:pPr marL="0" lvl="0" indent="0" algn="l" rtl="0">
              <a:spcBef>
                <a:spcPts val="0"/>
              </a:spcBef>
              <a:spcAft>
                <a:spcPts val="0"/>
              </a:spcAft>
              <a:buNone/>
            </a:pPr>
            <a:r>
              <a:rPr lang="fr-FR" dirty="0"/>
              <a:t>Parfois, on ajoute un dessin à la planche d’herbier pour faire apparaitre les informations qui ne sont pas visibles. Par exemple ici, pour le cacaoyer on a pu faire sécher les feuilles, mais le fruit et la branche sont trop épais pour y être collés. On ajoute donc ces éléments sous forme de dessin.</a:t>
            </a:r>
            <a:endParaRPr dirty="0"/>
          </a:p>
        </p:txBody>
      </p:sp>
      <p:sp>
        <p:nvSpPr>
          <p:cNvPr id="144" name="Google Shape;14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5.png"/><Relationship Id="rId12" Type="http://schemas.microsoft.com/office/2007/relationships/hdphoto" Target="../media/hdphoto4.wdp"/><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4.png"/><Relationship Id="rId10"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6.png"/><Relationship Id="rId14" Type="http://schemas.microsoft.com/office/2007/relationships/hdphoto" Target="../media/hdphoto5.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_AND_BODY_1_1">
  <p:cSld name="TITLE_AND_BODY_1_1">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56" name="Google Shape;5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fr"/>
              <a:t>‹N°›</a:t>
            </a:fld>
            <a:endParaRPr/>
          </a:p>
        </p:txBody>
      </p:sp>
    </p:spTree>
    <p:extLst>
      <p:ext uri="{BB962C8B-B14F-4D97-AF65-F5344CB8AC3E}">
        <p14:creationId xmlns:p14="http://schemas.microsoft.com/office/powerpoint/2010/main" val="2539281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3797CA-05DF-1933-486E-82D7835E4A83}"/>
              </a:ext>
            </a:extLst>
          </p:cNvPr>
          <p:cNvSpPr>
            <a:spLocks noGrp="1"/>
          </p:cNvSpPr>
          <p:nvPr>
            <p:ph type="title"/>
          </p:nvPr>
        </p:nvSpPr>
        <p:spPr>
          <a:xfrm>
            <a:off x="627954" y="102394"/>
            <a:ext cx="7886700" cy="994172"/>
          </a:xfrm>
        </p:spPr>
        <p:txBody>
          <a:bodyPr/>
          <a:lstStyle/>
          <a:p>
            <a:r>
              <a:rPr lang="fr-FR" dirty="0"/>
              <a:t>Modifiez le style du titre</a:t>
            </a:r>
          </a:p>
        </p:txBody>
      </p:sp>
      <p:sp>
        <p:nvSpPr>
          <p:cNvPr id="3" name="Espace réservé du contenu 2">
            <a:extLst>
              <a:ext uri="{FF2B5EF4-FFF2-40B4-BE49-F238E27FC236}">
                <a16:creationId xmlns:a16="http://schemas.microsoft.com/office/drawing/2014/main" id="{7CEEC45A-1F19-0E66-9F43-4882D9B3EBA2}"/>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11D75AF-FC74-B19E-8347-73ACC5D48A0D}"/>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8889BA-B1BE-754F-89DA-6DD9783EEE76}" type="datetimeFigureOut">
              <a:rPr lang="fr-FR" smtClean="0"/>
              <a:pPr/>
              <a:t>14/08/2025</a:t>
            </a:fld>
            <a:endParaRPr lang="fr-FR"/>
          </a:p>
        </p:txBody>
      </p:sp>
      <p:sp>
        <p:nvSpPr>
          <p:cNvPr id="5" name="Espace réservé du pied de page 4">
            <a:extLst>
              <a:ext uri="{FF2B5EF4-FFF2-40B4-BE49-F238E27FC236}">
                <a16:creationId xmlns:a16="http://schemas.microsoft.com/office/drawing/2014/main" id="{71CC065F-1459-A9A4-EAAB-885C50D1CFD0}"/>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
        <p:nvSpPr>
          <p:cNvPr id="6" name="Espace réservé du numéro de diapositive 5">
            <a:extLst>
              <a:ext uri="{FF2B5EF4-FFF2-40B4-BE49-F238E27FC236}">
                <a16:creationId xmlns:a16="http://schemas.microsoft.com/office/drawing/2014/main" id="{5DF34BFC-62EC-A2C7-CA1D-3F72B0449EDA}"/>
              </a:ext>
            </a:extLst>
          </p:cNvPr>
          <p:cNvSpPr>
            <a:spLocks noGrp="1"/>
          </p:cNvSpPr>
          <p:nvPr>
            <p:ph type="sldNum" sz="quarter" idx="12"/>
          </p:nvPr>
        </p:nvSpPr>
        <p:spPr/>
        <p:txBody>
          <a:bodyPr/>
          <a:lstStyle/>
          <a:p>
            <a:fld id="{1A9AF9C5-F5D7-1341-AB95-794A9A101E60}" type="slidenum">
              <a:rPr lang="fr-FR" smtClean="0"/>
              <a:t>‹N°›</a:t>
            </a:fld>
            <a:endParaRPr lang="fr-FR"/>
          </a:p>
        </p:txBody>
      </p:sp>
      <p:sp>
        <p:nvSpPr>
          <p:cNvPr id="7" name="Forme libre 6">
            <a:extLst>
              <a:ext uri="{FF2B5EF4-FFF2-40B4-BE49-F238E27FC236}">
                <a16:creationId xmlns:a16="http://schemas.microsoft.com/office/drawing/2014/main" id="{A7BCA06F-6ED7-43DE-A694-9A48C867ED80}"/>
              </a:ext>
            </a:extLst>
          </p:cNvPr>
          <p:cNvSpPr/>
          <p:nvPr userDrawn="1"/>
        </p:nvSpPr>
        <p:spPr>
          <a:xfrm>
            <a:off x="-5963" y="0"/>
            <a:ext cx="1139024" cy="5146482"/>
          </a:xfrm>
          <a:custGeom>
            <a:avLst/>
            <a:gdLst>
              <a:gd name="connsiteX0" fmla="*/ 0 w 946205"/>
              <a:gd name="connsiteY0" fmla="*/ 0 h 6877878"/>
              <a:gd name="connsiteX1" fmla="*/ 0 w 946205"/>
              <a:gd name="connsiteY1" fmla="*/ 6877878 h 6877878"/>
              <a:gd name="connsiteX2" fmla="*/ 946205 w 946205"/>
              <a:gd name="connsiteY2" fmla="*/ 6877878 h 6877878"/>
              <a:gd name="connsiteX3" fmla="*/ 326003 w 946205"/>
              <a:gd name="connsiteY3" fmla="*/ 7951 h 6877878"/>
              <a:gd name="connsiteX4" fmla="*/ 0 w 946205"/>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26003 w 1534601"/>
              <a:gd name="connsiteY3" fmla="*/ 7951 h 6877878"/>
              <a:gd name="connsiteX4" fmla="*/ 0 w 1534601"/>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97565 w 1534601"/>
              <a:gd name="connsiteY3" fmla="*/ 39756 h 6877878"/>
              <a:gd name="connsiteX4" fmla="*/ 0 w 1534601"/>
              <a:gd name="connsiteY4" fmla="*/ 0 h 6877878"/>
              <a:gd name="connsiteX0" fmla="*/ 0 w 1622065"/>
              <a:gd name="connsiteY0" fmla="*/ 0 h 6846073"/>
              <a:gd name="connsiteX1" fmla="*/ 87464 w 1622065"/>
              <a:gd name="connsiteY1" fmla="*/ 6846073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61975"/>
              <a:gd name="connsiteX1" fmla="*/ 15903 w 1622065"/>
              <a:gd name="connsiteY1" fmla="*/ 6861975 h 6861975"/>
              <a:gd name="connsiteX2" fmla="*/ 1622065 w 1622065"/>
              <a:gd name="connsiteY2" fmla="*/ 6846073 h 6861975"/>
              <a:gd name="connsiteX3" fmla="*/ 485029 w 1622065"/>
              <a:gd name="connsiteY3" fmla="*/ 7951 h 6861975"/>
              <a:gd name="connsiteX4" fmla="*/ 0 w 1622065"/>
              <a:gd name="connsiteY4" fmla="*/ 0 h 6861975"/>
              <a:gd name="connsiteX0" fmla="*/ 0 w 1622065"/>
              <a:gd name="connsiteY0" fmla="*/ 0 h 6854024"/>
              <a:gd name="connsiteX1" fmla="*/ 15903 w 1622065"/>
              <a:gd name="connsiteY1" fmla="*/ 6854024 h 6854024"/>
              <a:gd name="connsiteX2" fmla="*/ 1622065 w 1622065"/>
              <a:gd name="connsiteY2" fmla="*/ 6846073 h 6854024"/>
              <a:gd name="connsiteX3" fmla="*/ 485029 w 1622065"/>
              <a:gd name="connsiteY3" fmla="*/ 7951 h 6854024"/>
              <a:gd name="connsiteX4" fmla="*/ 0 w 1622065"/>
              <a:gd name="connsiteY4" fmla="*/ 0 h 6854024"/>
              <a:gd name="connsiteX0" fmla="*/ 0 w 1622065"/>
              <a:gd name="connsiteY0" fmla="*/ 0 h 6846073"/>
              <a:gd name="connsiteX1" fmla="*/ 15903 w 1622065"/>
              <a:gd name="connsiteY1" fmla="*/ 6822218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46073"/>
              <a:gd name="connsiteX1" fmla="*/ 15903 w 1622065"/>
              <a:gd name="connsiteY1" fmla="*/ 6846072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15903 h 6861976"/>
              <a:gd name="connsiteX1" fmla="*/ 15903 w 1622065"/>
              <a:gd name="connsiteY1" fmla="*/ 6861975 h 6861976"/>
              <a:gd name="connsiteX2" fmla="*/ 1622065 w 1622065"/>
              <a:gd name="connsiteY2" fmla="*/ 6861976 h 6861976"/>
              <a:gd name="connsiteX3" fmla="*/ 492980 w 1622065"/>
              <a:gd name="connsiteY3" fmla="*/ 0 h 6861976"/>
              <a:gd name="connsiteX4" fmla="*/ 0 w 1622065"/>
              <a:gd name="connsiteY4" fmla="*/ 15903 h 6861976"/>
              <a:gd name="connsiteX0" fmla="*/ 0 w 1630016"/>
              <a:gd name="connsiteY0" fmla="*/ 1 h 6861976"/>
              <a:gd name="connsiteX1" fmla="*/ 23854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0 w 1630016"/>
              <a:gd name="connsiteY0" fmla="*/ 1 h 6861976"/>
              <a:gd name="connsiteX1" fmla="*/ 7951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198999 w 1622281"/>
              <a:gd name="connsiteY0" fmla="*/ 0 h 6869926"/>
              <a:gd name="connsiteX1" fmla="*/ 216 w 1622281"/>
              <a:gd name="connsiteY1" fmla="*/ 6869925 h 6869926"/>
              <a:gd name="connsiteX2" fmla="*/ 1622281 w 1622281"/>
              <a:gd name="connsiteY2" fmla="*/ 6869926 h 6869926"/>
              <a:gd name="connsiteX3" fmla="*/ 493196 w 1622281"/>
              <a:gd name="connsiteY3" fmla="*/ 7950 h 6869926"/>
              <a:gd name="connsiteX4" fmla="*/ 198999 w 1622281"/>
              <a:gd name="connsiteY4" fmla="*/ 0 h 6869926"/>
              <a:gd name="connsiteX0" fmla="*/ 103747 w 1622445"/>
              <a:gd name="connsiteY0" fmla="*/ 1 h 6861976"/>
              <a:gd name="connsiteX1" fmla="*/ 380 w 1622445"/>
              <a:gd name="connsiteY1" fmla="*/ 6861975 h 6861976"/>
              <a:gd name="connsiteX2" fmla="*/ 1622445 w 1622445"/>
              <a:gd name="connsiteY2" fmla="*/ 6861976 h 6861976"/>
              <a:gd name="connsiteX3" fmla="*/ 493360 w 1622445"/>
              <a:gd name="connsiteY3" fmla="*/ 0 h 6861976"/>
              <a:gd name="connsiteX4" fmla="*/ 103747 w 1622445"/>
              <a:gd name="connsiteY4" fmla="*/ 1 h 6861976"/>
              <a:gd name="connsiteX0" fmla="*/ 0 w 1518698"/>
              <a:gd name="connsiteY0" fmla="*/ 1 h 6861976"/>
              <a:gd name="connsiteX1" fmla="*/ 47708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7952 w 1518698"/>
              <a:gd name="connsiteY1" fmla="*/ 6846073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5 h 6861976"/>
              <a:gd name="connsiteX2" fmla="*/ 1518698 w 1518698"/>
              <a:gd name="connsiteY2" fmla="*/ 6861976 h 6861976"/>
              <a:gd name="connsiteX3" fmla="*/ 389613 w 1518698"/>
              <a:gd name="connsiteY3" fmla="*/ 0 h 6861976"/>
              <a:gd name="connsiteX4" fmla="*/ 0 w 1518698"/>
              <a:gd name="connsiteY4" fmla="*/ 1 h 686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698" h="6861976">
                <a:moveTo>
                  <a:pt x="0" y="1"/>
                </a:moveTo>
                <a:cubicBezTo>
                  <a:pt x="7951" y="2287326"/>
                  <a:pt x="7952" y="4566700"/>
                  <a:pt x="15903" y="6854025"/>
                </a:cubicBezTo>
                <a:lnTo>
                  <a:pt x="1518698" y="6861976"/>
                </a:lnTo>
                <a:lnTo>
                  <a:pt x="389613" y="0"/>
                </a:lnTo>
                <a:lnTo>
                  <a:pt x="0" y="1"/>
                </a:lnTo>
                <a:close/>
              </a:path>
            </a:pathLst>
          </a:cu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dirty="0"/>
          </a:p>
        </p:txBody>
      </p:sp>
      <p:pic>
        <p:nvPicPr>
          <p:cNvPr id="8" name="Image 7">
            <a:extLst>
              <a:ext uri="{FF2B5EF4-FFF2-40B4-BE49-F238E27FC236}">
                <a16:creationId xmlns:a16="http://schemas.microsoft.com/office/drawing/2014/main" id="{E2F44292-E44F-C85A-7DBA-E3581DEC6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658" y="4916380"/>
            <a:ext cx="194594" cy="181369"/>
          </a:xfrm>
          <a:prstGeom prst="rect">
            <a:avLst/>
          </a:prstGeom>
        </p:spPr>
      </p:pic>
      <p:pic>
        <p:nvPicPr>
          <p:cNvPr id="9" name="Image 8">
            <a:extLst>
              <a:ext uri="{FF2B5EF4-FFF2-40B4-BE49-F238E27FC236}">
                <a16:creationId xmlns:a16="http://schemas.microsoft.com/office/drawing/2014/main" id="{AB6438E7-6C6C-EEC7-E4C6-F0F2EDE366E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92321" y="4908178"/>
            <a:ext cx="107688" cy="179480"/>
          </a:xfrm>
          <a:prstGeom prst="rect">
            <a:avLst/>
          </a:prstGeom>
        </p:spPr>
      </p:pic>
      <p:pic>
        <p:nvPicPr>
          <p:cNvPr id="10" name="Image 9">
            <a:extLst>
              <a:ext uri="{FF2B5EF4-FFF2-40B4-BE49-F238E27FC236}">
                <a16:creationId xmlns:a16="http://schemas.microsoft.com/office/drawing/2014/main" id="{31A05ADD-AF50-E775-9EBB-BBC2A730A65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31952" y="4929175"/>
            <a:ext cx="260718" cy="136026"/>
          </a:xfrm>
          <a:prstGeom prst="rect">
            <a:avLst/>
          </a:prstGeom>
        </p:spPr>
      </p:pic>
      <p:pic>
        <p:nvPicPr>
          <p:cNvPr id="11" name="Image 10">
            <a:extLst>
              <a:ext uri="{FF2B5EF4-FFF2-40B4-BE49-F238E27FC236}">
                <a16:creationId xmlns:a16="http://schemas.microsoft.com/office/drawing/2014/main" id="{1387834C-4020-1BAA-AC3B-A7B0BB19683D}"/>
              </a:ext>
            </a:extLst>
          </p:cNvPr>
          <p:cNvPicPr>
            <a:picLocks noChangeAspect="1"/>
          </p:cNvPicPr>
          <p:nvPr userDrawn="1"/>
        </p:nvPicPr>
        <p:blipFill>
          <a:blip r:embed="rId5" cstate="screen">
            <a:duotone>
              <a:prstClr val="black"/>
              <a:schemeClr val="tx1">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415019" y="4905288"/>
            <a:ext cx="171923" cy="181369"/>
          </a:xfrm>
          <a:prstGeom prst="rect">
            <a:avLst/>
          </a:prstGeom>
        </p:spPr>
      </p:pic>
      <p:pic>
        <p:nvPicPr>
          <p:cNvPr id="12" name="Image 11">
            <a:extLst>
              <a:ext uri="{FF2B5EF4-FFF2-40B4-BE49-F238E27FC236}">
                <a16:creationId xmlns:a16="http://schemas.microsoft.com/office/drawing/2014/main" id="{B3846FAE-6744-F51F-7A7B-8A9928DE0D96}"/>
              </a:ext>
            </a:extLst>
          </p:cNvPr>
          <p:cNvPicPr>
            <a:picLocks noChangeAspect="1"/>
          </p:cNvPicPr>
          <p:nvPr userDrawn="1"/>
        </p:nvPicPr>
        <p:blipFill>
          <a:blip r:embed="rId7" cstate="screen">
            <a:duotone>
              <a:prstClr val="black"/>
              <a:schemeClr val="tx1">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128757" y="4887151"/>
            <a:ext cx="149629" cy="199506"/>
          </a:xfrm>
          <a:prstGeom prst="rect">
            <a:avLst/>
          </a:prstGeom>
        </p:spPr>
      </p:pic>
      <p:pic>
        <p:nvPicPr>
          <p:cNvPr id="13" name="Image 12">
            <a:extLst>
              <a:ext uri="{FF2B5EF4-FFF2-40B4-BE49-F238E27FC236}">
                <a16:creationId xmlns:a16="http://schemas.microsoft.com/office/drawing/2014/main" id="{1DFE7F97-E510-DA16-2CDF-F9B6224A8748}"/>
              </a:ext>
            </a:extLst>
          </p:cNvPr>
          <p:cNvPicPr>
            <a:picLocks noChangeAspect="1"/>
          </p:cNvPicPr>
          <p:nvPr userDrawn="1"/>
        </p:nvPicPr>
        <p:blipFill>
          <a:blip r:embed="rId9" cstate="screen">
            <a:duotone>
              <a:prstClr val="black"/>
              <a:schemeClr val="tx1">
                <a:tint val="45000"/>
                <a:satMod val="400000"/>
              </a:schemeClr>
            </a:duotone>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765408" y="4929856"/>
            <a:ext cx="236914" cy="149629"/>
          </a:xfrm>
          <a:prstGeom prst="rect">
            <a:avLst/>
          </a:prstGeom>
        </p:spPr>
      </p:pic>
      <p:pic>
        <p:nvPicPr>
          <p:cNvPr id="14" name="Image 13">
            <a:extLst>
              <a:ext uri="{FF2B5EF4-FFF2-40B4-BE49-F238E27FC236}">
                <a16:creationId xmlns:a16="http://schemas.microsoft.com/office/drawing/2014/main" id="{FAB0899C-6EC9-E634-8EFE-32BF45801718}"/>
              </a:ext>
            </a:extLst>
          </p:cNvPr>
          <p:cNvPicPr>
            <a:picLocks noChangeAspect="1"/>
          </p:cNvPicPr>
          <p:nvPr userDrawn="1"/>
        </p:nvPicPr>
        <p:blipFill>
          <a:blip r:embed="rId11" cstate="screen">
            <a:duotone>
              <a:prstClr val="black"/>
              <a:schemeClr val="tx1">
                <a:tint val="45000"/>
                <a:satMod val="400000"/>
              </a:schemeClr>
            </a:duotone>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445627" y="4906504"/>
            <a:ext cx="198372" cy="181369"/>
          </a:xfrm>
          <a:prstGeom prst="rect">
            <a:avLst/>
          </a:prstGeom>
        </p:spPr>
      </p:pic>
      <p:pic>
        <p:nvPicPr>
          <p:cNvPr id="15" name="Image 14">
            <a:extLst>
              <a:ext uri="{FF2B5EF4-FFF2-40B4-BE49-F238E27FC236}">
                <a16:creationId xmlns:a16="http://schemas.microsoft.com/office/drawing/2014/main" id="{623AD63B-C6F1-7030-9B24-E6BC7462DAE4}"/>
              </a:ext>
            </a:extLst>
          </p:cNvPr>
          <p:cNvPicPr>
            <a:picLocks noChangeAspect="1"/>
          </p:cNvPicPr>
          <p:nvPr userDrawn="1"/>
        </p:nvPicPr>
        <p:blipFill>
          <a:blip r:embed="rId13" cstate="screen">
            <a:duotone>
              <a:prstClr val="black"/>
              <a:schemeClr val="tx1">
                <a:tint val="45000"/>
                <a:satMod val="400000"/>
              </a:schemeClr>
            </a:duotone>
            <a:extLst>
              <a:ext uri="{BEBA8EAE-BF5A-486C-A8C5-ECC9F3942E4B}">
                <a14:imgProps xmlns:a14="http://schemas.microsoft.com/office/drawing/2010/main">
                  <a14:imgLayer r:embed="rId1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172852" y="4943159"/>
            <a:ext cx="166255" cy="149629"/>
          </a:xfrm>
          <a:prstGeom prst="rect">
            <a:avLst/>
          </a:prstGeom>
        </p:spPr>
      </p:pic>
    </p:spTree>
    <p:extLst>
      <p:ext uri="{BB962C8B-B14F-4D97-AF65-F5344CB8AC3E}">
        <p14:creationId xmlns:p14="http://schemas.microsoft.com/office/powerpoint/2010/main" val="4117448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6.png"/><Relationship Id="rId3" Type="http://schemas.openxmlformats.org/officeDocument/2006/relationships/image" Target="../media/image9.png"/><Relationship Id="rId7" Type="http://schemas.openxmlformats.org/officeDocument/2006/relationships/image" Target="../media/image2.png"/><Relationship Id="rId12"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4.png"/><Relationship Id="rId5" Type="http://schemas.openxmlformats.org/officeDocument/2006/relationships/image" Target="../media/image11.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10.emf"/><Relationship Id="rId9" Type="http://schemas.openxmlformats.org/officeDocument/2006/relationships/image" Target="../media/image12.png"/><Relationship Id="rId14" Type="http://schemas.openxmlformats.org/officeDocument/2006/relationships/image" Target="../media/image17.emf"/></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microsoft.com/office/2007/relationships/hdphoto" Target="../media/hdphoto7.wdp"/><Relationship Id="rId5" Type="http://schemas.openxmlformats.org/officeDocument/2006/relationships/image" Target="../media/image39.pn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emf"/><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9.emf"/></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7" name="Google Shape;77;p1">
            <a:extLst>
              <a:ext uri="{FF2B5EF4-FFF2-40B4-BE49-F238E27FC236}">
                <a16:creationId xmlns:a16="http://schemas.microsoft.com/office/drawing/2014/main" id="{9013E403-841C-7BC2-194F-22B2AF0B793A}"/>
              </a:ext>
            </a:extLst>
          </p:cNvPr>
          <p:cNvSpPr/>
          <p:nvPr/>
        </p:nvSpPr>
        <p:spPr>
          <a:xfrm>
            <a:off x="8780943" y="639508"/>
            <a:ext cx="355021" cy="1593516"/>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7" name="Groupe 16">
            <a:extLst>
              <a:ext uri="{FF2B5EF4-FFF2-40B4-BE49-F238E27FC236}">
                <a16:creationId xmlns:a16="http://schemas.microsoft.com/office/drawing/2014/main" id="{2117CBAF-9D23-7FAA-43DD-F17A34E81EEF}"/>
              </a:ext>
            </a:extLst>
          </p:cNvPr>
          <p:cNvGrpSpPr/>
          <p:nvPr/>
        </p:nvGrpSpPr>
        <p:grpSpPr>
          <a:xfrm>
            <a:off x="0" y="0"/>
            <a:ext cx="4172136" cy="5143500"/>
            <a:chOff x="0" y="0"/>
            <a:chExt cx="5562848" cy="6858000"/>
          </a:xfrm>
          <a:solidFill>
            <a:srgbClr val="2392A0"/>
          </a:solidFill>
        </p:grpSpPr>
        <p:pic>
          <p:nvPicPr>
            <p:cNvPr id="58" name="Google Shape;58;p13"/>
            <p:cNvPicPr preferRelativeResize="0"/>
            <p:nvPr/>
          </p:nvPicPr>
          <p:blipFill>
            <a:blip r:embed="rId3">
              <a:alphaModFix/>
            </a:blip>
            <a:stretch>
              <a:fillRect/>
            </a:stretch>
          </p:blipFill>
          <p:spPr>
            <a:xfrm>
              <a:off x="174725" y="4291400"/>
              <a:ext cx="2450142" cy="656400"/>
            </a:xfrm>
            <a:prstGeom prst="rect">
              <a:avLst/>
            </a:prstGeom>
            <a:grpFill/>
            <a:ln>
              <a:noFill/>
            </a:ln>
          </p:spPr>
        </p:pic>
        <p:pic>
          <p:nvPicPr>
            <p:cNvPr id="2" name="Image 1">
              <a:extLst>
                <a:ext uri="{FF2B5EF4-FFF2-40B4-BE49-F238E27FC236}">
                  <a16:creationId xmlns:a16="http://schemas.microsoft.com/office/drawing/2014/main" id="{B85E8127-5274-5E8C-E480-7C34B5793EB7}"/>
                </a:ext>
              </a:extLst>
            </p:cNvPr>
            <p:cNvPicPr>
              <a:picLocks noChangeAspect="1"/>
            </p:cNvPicPr>
            <p:nvPr/>
          </p:nvPicPr>
          <p:blipFill>
            <a:blip r:embed="rId4"/>
            <a:stretch>
              <a:fillRect/>
            </a:stretch>
          </p:blipFill>
          <p:spPr>
            <a:xfrm>
              <a:off x="334056" y="2457399"/>
              <a:ext cx="2203136" cy="1744149"/>
            </a:xfrm>
            <a:prstGeom prst="rect">
              <a:avLst/>
            </a:prstGeom>
            <a:grpFill/>
          </p:spPr>
        </p:pic>
        <p:sp>
          <p:nvSpPr>
            <p:cNvPr id="6" name="Organigramme : Entrée manuelle 13">
              <a:extLst>
                <a:ext uri="{FF2B5EF4-FFF2-40B4-BE49-F238E27FC236}">
                  <a16:creationId xmlns:a16="http://schemas.microsoft.com/office/drawing/2014/main" id="{9B2B7534-4849-A61E-BDC0-8A9BA11446DB}"/>
                </a:ext>
              </a:extLst>
            </p:cNvPr>
            <p:cNvSpPr/>
            <p:nvPr/>
          </p:nvSpPr>
          <p:spPr>
            <a:xfrm rot="5400000">
              <a:off x="-647576" y="647576"/>
              <a:ext cx="6858000" cy="5562848"/>
            </a:xfrm>
            <a:prstGeom prst="flowChartManualInput">
              <a:avLst/>
            </a:pr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8" name="Image 7">
              <a:extLst>
                <a:ext uri="{FF2B5EF4-FFF2-40B4-BE49-F238E27FC236}">
                  <a16:creationId xmlns:a16="http://schemas.microsoft.com/office/drawing/2014/main" id="{58865881-2193-B857-04BE-9D7013C838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30647" y="852677"/>
              <a:ext cx="1516843" cy="395818"/>
            </a:xfrm>
            <a:prstGeom prst="rect">
              <a:avLst/>
            </a:prstGeom>
            <a:solidFill>
              <a:srgbClr val="62CC33"/>
            </a:solidFill>
          </p:spPr>
        </p:pic>
        <p:pic>
          <p:nvPicPr>
            <p:cNvPr id="9" name="Image 8">
              <a:extLst>
                <a:ext uri="{FF2B5EF4-FFF2-40B4-BE49-F238E27FC236}">
                  <a16:creationId xmlns:a16="http://schemas.microsoft.com/office/drawing/2014/main" id="{5F924F4D-9F22-5546-2958-8DEE6B11BA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1712" y="351237"/>
              <a:ext cx="259459" cy="241825"/>
            </a:xfrm>
            <a:prstGeom prst="rect">
              <a:avLst/>
            </a:prstGeom>
            <a:solidFill>
              <a:srgbClr val="62CC33"/>
            </a:solidFill>
          </p:spPr>
        </p:pic>
        <p:pic>
          <p:nvPicPr>
            <p:cNvPr id="10" name="Image 9">
              <a:extLst>
                <a:ext uri="{FF2B5EF4-FFF2-40B4-BE49-F238E27FC236}">
                  <a16:creationId xmlns:a16="http://schemas.microsoft.com/office/drawing/2014/main" id="{FD2682D3-6DC2-0A82-F8F7-93F9797FFC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83842" y="340302"/>
              <a:ext cx="143584" cy="239306"/>
            </a:xfrm>
            <a:prstGeom prst="rect">
              <a:avLst/>
            </a:prstGeom>
            <a:solidFill>
              <a:srgbClr val="62CC33"/>
            </a:solidFill>
          </p:spPr>
        </p:pic>
        <p:pic>
          <p:nvPicPr>
            <p:cNvPr id="11" name="Image 10">
              <a:extLst>
                <a:ext uri="{FF2B5EF4-FFF2-40B4-BE49-F238E27FC236}">
                  <a16:creationId xmlns:a16="http://schemas.microsoft.com/office/drawing/2014/main" id="{89701FF6-7D7C-C31B-F07C-FA4A8A81453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0089" y="368297"/>
              <a:ext cx="347624" cy="181368"/>
            </a:xfrm>
            <a:prstGeom prst="rect">
              <a:avLst/>
            </a:prstGeom>
            <a:solidFill>
              <a:srgbClr val="62CC33"/>
            </a:solidFill>
          </p:spPr>
        </p:pic>
        <p:pic>
          <p:nvPicPr>
            <p:cNvPr id="12" name="Image 11">
              <a:extLst>
                <a:ext uri="{FF2B5EF4-FFF2-40B4-BE49-F238E27FC236}">
                  <a16:creationId xmlns:a16="http://schemas.microsoft.com/office/drawing/2014/main" id="{B53B1EA7-3AD0-AA77-F0C2-289A6530AFC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105912" y="324357"/>
              <a:ext cx="229231" cy="241825"/>
            </a:xfrm>
            <a:prstGeom prst="rect">
              <a:avLst/>
            </a:prstGeom>
            <a:solidFill>
              <a:srgbClr val="62CC33"/>
            </a:solidFill>
          </p:spPr>
        </p:pic>
        <p:pic>
          <p:nvPicPr>
            <p:cNvPr id="13" name="Image 12">
              <a:extLst>
                <a:ext uri="{FF2B5EF4-FFF2-40B4-BE49-F238E27FC236}">
                  <a16:creationId xmlns:a16="http://schemas.microsoft.com/office/drawing/2014/main" id="{3A6CEFC6-9F9E-732B-0A2C-89FD85F8079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623797" y="312265"/>
              <a:ext cx="199505" cy="266008"/>
            </a:xfrm>
            <a:prstGeom prst="rect">
              <a:avLst/>
            </a:prstGeom>
            <a:solidFill>
              <a:srgbClr val="62CC33"/>
            </a:solidFill>
          </p:spPr>
        </p:pic>
        <p:pic>
          <p:nvPicPr>
            <p:cNvPr id="14" name="Image 13">
              <a:extLst>
                <a:ext uri="{FF2B5EF4-FFF2-40B4-BE49-F238E27FC236}">
                  <a16:creationId xmlns:a16="http://schemas.microsoft.com/office/drawing/2014/main" id="{3BD28511-18D2-1714-9D1F-570C01DFA934}"/>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988606" y="369205"/>
              <a:ext cx="315885" cy="199505"/>
            </a:xfrm>
            <a:prstGeom prst="rect">
              <a:avLst/>
            </a:prstGeom>
            <a:solidFill>
              <a:srgbClr val="62CC33"/>
            </a:solidFill>
          </p:spPr>
        </p:pic>
        <p:pic>
          <p:nvPicPr>
            <p:cNvPr id="15" name="Image 14">
              <a:extLst>
                <a:ext uri="{FF2B5EF4-FFF2-40B4-BE49-F238E27FC236}">
                  <a16:creationId xmlns:a16="http://schemas.microsoft.com/office/drawing/2014/main" id="{BFE09153-3736-22B2-F21C-CE67E4ECC00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356821" y="338069"/>
              <a:ext cx="264496" cy="241825"/>
            </a:xfrm>
            <a:prstGeom prst="rect">
              <a:avLst/>
            </a:prstGeom>
            <a:solidFill>
              <a:srgbClr val="62CC33"/>
            </a:solidFill>
          </p:spPr>
        </p:pic>
        <p:pic>
          <p:nvPicPr>
            <p:cNvPr id="16" name="Image 15">
              <a:extLst>
                <a:ext uri="{FF2B5EF4-FFF2-40B4-BE49-F238E27FC236}">
                  <a16:creationId xmlns:a16="http://schemas.microsoft.com/office/drawing/2014/main" id="{A174E886-CB3C-95CB-A9F9-F584AD52ACAE}"/>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828231" y="386942"/>
              <a:ext cx="221673" cy="199505"/>
            </a:xfrm>
            <a:prstGeom prst="rect">
              <a:avLst/>
            </a:prstGeom>
            <a:solidFill>
              <a:srgbClr val="62CC33"/>
            </a:solidFill>
          </p:spPr>
        </p:pic>
      </p:grpSp>
      <p:sp>
        <p:nvSpPr>
          <p:cNvPr id="56" name="Google Shape;56;p13"/>
          <p:cNvSpPr txBox="1"/>
          <p:nvPr/>
        </p:nvSpPr>
        <p:spPr>
          <a:xfrm>
            <a:off x="334375" y="2332448"/>
            <a:ext cx="3677134" cy="8853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fr" sz="3600" b="1" dirty="0">
                <a:solidFill>
                  <a:schemeClr val="bg1"/>
                </a:solidFill>
                <a:latin typeface="Raleway SemiBold" panose="020B0003030101060003" pitchFamily="34" charset="0"/>
                <a:ea typeface="Raleway"/>
                <a:cs typeface="Raleway"/>
                <a:sym typeface="Raleway"/>
              </a:rPr>
              <a:t>Atelier</a:t>
            </a:r>
            <a:br>
              <a:rPr lang="fr" sz="3600" b="1" dirty="0">
                <a:solidFill>
                  <a:schemeClr val="bg1"/>
                </a:solidFill>
                <a:latin typeface="Raleway SemiBold" panose="020B0003030101060003" pitchFamily="34" charset="0"/>
                <a:ea typeface="Raleway"/>
                <a:cs typeface="Raleway"/>
                <a:sym typeface="Raleway"/>
              </a:rPr>
            </a:br>
            <a:r>
              <a:rPr lang="fr" sz="3600" b="1" dirty="0">
                <a:solidFill>
                  <a:schemeClr val="bg1"/>
                </a:solidFill>
                <a:latin typeface="Raleway SemiBold" panose="020B0003030101060003" pitchFamily="34" charset="0"/>
                <a:ea typeface="Raleway"/>
                <a:cs typeface="Raleway"/>
                <a:sym typeface="Raleway"/>
              </a:rPr>
              <a:t>de dessin scientifique</a:t>
            </a:r>
            <a:br>
              <a:rPr lang="fr" sz="3200" b="1" dirty="0">
                <a:solidFill>
                  <a:schemeClr val="bg1"/>
                </a:solidFill>
                <a:latin typeface="Raleway"/>
                <a:ea typeface="Raleway"/>
                <a:cs typeface="Raleway"/>
                <a:sym typeface="Raleway"/>
              </a:rPr>
            </a:br>
            <a:r>
              <a:rPr lang="fr" sz="2000" dirty="0">
                <a:solidFill>
                  <a:schemeClr val="bg1"/>
                </a:solidFill>
                <a:latin typeface="Raleway"/>
                <a:ea typeface="Raleway"/>
                <a:cs typeface="Raleway"/>
                <a:sym typeface="Raleway"/>
              </a:rPr>
              <a:t>Plantes sauvages</a:t>
            </a:r>
            <a:endParaRPr sz="2000" dirty="0">
              <a:solidFill>
                <a:schemeClr val="bg1"/>
              </a:solidFill>
              <a:latin typeface="Raleway"/>
              <a:ea typeface="Raleway"/>
              <a:cs typeface="Raleway"/>
              <a:sym typeface="Raleway"/>
            </a:endParaRPr>
          </a:p>
        </p:txBody>
      </p:sp>
      <p:sp>
        <p:nvSpPr>
          <p:cNvPr id="4" name="AutoShape 2">
            <a:extLst>
              <a:ext uri="{FF2B5EF4-FFF2-40B4-BE49-F238E27FC236}">
                <a16:creationId xmlns:a16="http://schemas.microsoft.com/office/drawing/2014/main" id="{332D19AD-75E1-2DAB-BCCA-4B7217B958C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8" name="Image 17">
            <a:extLst>
              <a:ext uri="{FF2B5EF4-FFF2-40B4-BE49-F238E27FC236}">
                <a16:creationId xmlns:a16="http://schemas.microsoft.com/office/drawing/2014/main" id="{BCCFEF9E-C664-D7B6-4050-E8EBDD8096B9}"/>
              </a:ext>
            </a:extLst>
          </p:cNvPr>
          <p:cNvPicPr>
            <a:picLocks noChangeAspect="1"/>
          </p:cNvPicPr>
          <p:nvPr/>
        </p:nvPicPr>
        <p:blipFill>
          <a:blip r:embed="rId14">
            <a:lum bright="100000" contrast="-70000"/>
            <a:alphaModFix/>
          </a:blip>
          <a:stretch>
            <a:fillRect/>
          </a:stretch>
        </p:blipFill>
        <p:spPr>
          <a:xfrm>
            <a:off x="804404" y="3360966"/>
            <a:ext cx="2275030" cy="1782534"/>
          </a:xfrm>
          <a:prstGeom prst="rect">
            <a:avLst/>
          </a:prstGeom>
        </p:spPr>
      </p:pic>
      <p:pic>
        <p:nvPicPr>
          <p:cNvPr id="19" name="Image 18" descr="Une image contenant plante, fleur, pétale, Coquelicot&#10;&#10;Le contenu généré par l’IA peut être incorrect.">
            <a:extLst>
              <a:ext uri="{FF2B5EF4-FFF2-40B4-BE49-F238E27FC236}">
                <a16:creationId xmlns:a16="http://schemas.microsoft.com/office/drawing/2014/main" id="{4F124BC9-2ACB-5350-A13C-3AFF3C51D149}"/>
              </a:ext>
            </a:extLst>
          </p:cNvPr>
          <p:cNvPicPr>
            <a:picLocks noChangeAspect="1"/>
          </p:cNvPicPr>
          <p:nvPr/>
        </p:nvPicPr>
        <p:blipFill>
          <a:blip r:embed="rId15"/>
          <a:stretch>
            <a:fillRect/>
          </a:stretch>
        </p:blipFill>
        <p:spPr>
          <a:xfrm flipH="1">
            <a:off x="4499397" y="-145016"/>
            <a:ext cx="4150794" cy="560432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oogle Shape;166;g303fa76dd6e_0_211">
            <a:extLst>
              <a:ext uri="{FF2B5EF4-FFF2-40B4-BE49-F238E27FC236}">
                <a16:creationId xmlns:a16="http://schemas.microsoft.com/office/drawing/2014/main" id="{813B2828-4A4B-6129-08DD-04D8B05625CC}"/>
              </a:ext>
            </a:extLst>
          </p:cNvPr>
          <p:cNvPicPr preferRelativeResize="0"/>
          <p:nvPr/>
        </p:nvPicPr>
        <p:blipFill rotWithShape="1">
          <a:blip r:embed="rId3">
            <a:alphaModFix/>
          </a:blip>
          <a:srcRect l="14624" b="1058"/>
          <a:stretch/>
        </p:blipFill>
        <p:spPr>
          <a:xfrm>
            <a:off x="2123161" y="757824"/>
            <a:ext cx="6237690" cy="4293945"/>
          </a:xfrm>
          <a:prstGeom prst="rect">
            <a:avLst/>
          </a:prstGeom>
          <a:noFill/>
          <a:ln>
            <a:noFill/>
          </a:ln>
        </p:spPr>
      </p:pic>
      <p:sp>
        <p:nvSpPr>
          <p:cNvPr id="5" name="Google Shape;103;p18">
            <a:extLst>
              <a:ext uri="{FF2B5EF4-FFF2-40B4-BE49-F238E27FC236}">
                <a16:creationId xmlns:a16="http://schemas.microsoft.com/office/drawing/2014/main" id="{AAFB63DF-3168-E399-BA56-82076C93155A}"/>
              </a:ext>
            </a:extLst>
          </p:cNvPr>
          <p:cNvSpPr txBox="1">
            <a:spLocks/>
          </p:cNvSpPr>
          <p:nvPr/>
        </p:nvSpPr>
        <p:spPr>
          <a:xfrm>
            <a:off x="474151" y="91730"/>
            <a:ext cx="7886700" cy="9941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fr-FR" sz="3000" dirty="0">
                <a:latin typeface="Raleway"/>
                <a:sym typeface="Raleway"/>
              </a:rPr>
              <a:t>Compléter une planche d’herbier</a:t>
            </a:r>
          </a:p>
        </p:txBody>
      </p:sp>
    </p:spTree>
    <p:extLst>
      <p:ext uri="{BB962C8B-B14F-4D97-AF65-F5344CB8AC3E}">
        <p14:creationId xmlns:p14="http://schemas.microsoft.com/office/powerpoint/2010/main" val="30899455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A194C-4BEC-2743-349E-1700D432A62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C048FBC-3195-6706-AEC7-EFA825A3826F}"/>
              </a:ext>
            </a:extLst>
          </p:cNvPr>
          <p:cNvSpPr>
            <a:spLocks noGrp="1"/>
          </p:cNvSpPr>
          <p:nvPr>
            <p:ph type="title"/>
          </p:nvPr>
        </p:nvSpPr>
        <p:spPr>
          <a:xfrm>
            <a:off x="532199" y="102394"/>
            <a:ext cx="7886700" cy="994172"/>
          </a:xfrm>
        </p:spPr>
        <p:txBody>
          <a:bodyPr>
            <a:normAutofit/>
          </a:bodyPr>
          <a:lstStyle/>
          <a:p>
            <a:r>
              <a:rPr lang="fr-FR" sz="3200" dirty="0">
                <a:latin typeface="Raleway"/>
              </a:rPr>
              <a:t>Anatomie générale d’une plante</a:t>
            </a:r>
          </a:p>
        </p:txBody>
      </p:sp>
      <p:pic>
        <p:nvPicPr>
          <p:cNvPr id="4" name="Image 3" descr="Une image contenant dessin, illustration&#10;&#10;Le contenu généré par l’IA peut être incorrect.">
            <a:extLst>
              <a:ext uri="{FF2B5EF4-FFF2-40B4-BE49-F238E27FC236}">
                <a16:creationId xmlns:a16="http://schemas.microsoft.com/office/drawing/2014/main" id="{1620672C-D657-3D85-2842-C21DBA0AB4D0}"/>
              </a:ext>
            </a:extLst>
          </p:cNvPr>
          <p:cNvPicPr>
            <a:picLocks noChangeAspect="1"/>
          </p:cNvPicPr>
          <p:nvPr/>
        </p:nvPicPr>
        <p:blipFill>
          <a:blip r:embed="rId3"/>
          <a:srcRect t="21319" r="64957" b="50000"/>
          <a:stretch>
            <a:fillRect/>
          </a:stretch>
        </p:blipFill>
        <p:spPr>
          <a:xfrm>
            <a:off x="3997001" y="812354"/>
            <a:ext cx="1847647" cy="2137399"/>
          </a:xfrm>
          <a:prstGeom prst="rect">
            <a:avLst/>
          </a:prstGeom>
        </p:spPr>
      </p:pic>
      <p:pic>
        <p:nvPicPr>
          <p:cNvPr id="13" name="Image 12" descr="Une image contenant vert, obscurité, noir&#10;&#10;Le contenu généré par l’IA peut être incorrect.">
            <a:extLst>
              <a:ext uri="{FF2B5EF4-FFF2-40B4-BE49-F238E27FC236}">
                <a16:creationId xmlns:a16="http://schemas.microsoft.com/office/drawing/2014/main" id="{0456E7DA-C04B-7A25-5E57-6E505A5C8BA3}"/>
              </a:ext>
            </a:extLst>
          </p:cNvPr>
          <p:cNvPicPr>
            <a:picLocks noChangeAspect="1"/>
          </p:cNvPicPr>
          <p:nvPr/>
        </p:nvPicPr>
        <p:blipFill>
          <a:blip r:embed="rId4"/>
          <a:srcRect l="16697" t="66049" r="47207" b="18008"/>
          <a:stretch>
            <a:fillRect/>
          </a:stretch>
        </p:blipFill>
        <p:spPr>
          <a:xfrm>
            <a:off x="2398409" y="3068835"/>
            <a:ext cx="2561771" cy="1599339"/>
          </a:xfrm>
          <a:prstGeom prst="rect">
            <a:avLst/>
          </a:prstGeom>
        </p:spPr>
      </p:pic>
      <p:pic>
        <p:nvPicPr>
          <p:cNvPr id="15" name="Image 14" descr="Une image contenant obscurité&#10;&#10;Le contenu généré par l’IA peut être incorrect.">
            <a:extLst>
              <a:ext uri="{FF2B5EF4-FFF2-40B4-BE49-F238E27FC236}">
                <a16:creationId xmlns:a16="http://schemas.microsoft.com/office/drawing/2014/main" id="{E2A04944-B5FF-396A-0C17-0A140C8D5D5E}"/>
              </a:ext>
            </a:extLst>
          </p:cNvPr>
          <p:cNvPicPr>
            <a:picLocks noChangeAspect="1"/>
          </p:cNvPicPr>
          <p:nvPr/>
        </p:nvPicPr>
        <p:blipFill>
          <a:blip r:embed="rId5"/>
          <a:srcRect l="32639" t="4233" r="43828" b="77566"/>
          <a:stretch>
            <a:fillRect/>
          </a:stretch>
        </p:blipFill>
        <p:spPr>
          <a:xfrm>
            <a:off x="1375732" y="868706"/>
            <a:ext cx="1852048" cy="2024697"/>
          </a:xfrm>
          <a:prstGeom prst="rect">
            <a:avLst/>
          </a:prstGeom>
        </p:spPr>
      </p:pic>
      <p:pic>
        <p:nvPicPr>
          <p:cNvPr id="20" name="Image 19" descr="Une image contenant plante, fleur, pétale, Coquelicot&#10;&#10;Le contenu généré par l’IA peut être incorrect.">
            <a:extLst>
              <a:ext uri="{FF2B5EF4-FFF2-40B4-BE49-F238E27FC236}">
                <a16:creationId xmlns:a16="http://schemas.microsoft.com/office/drawing/2014/main" id="{B1F50DA5-3536-D5A8-F84E-2EEC52C8757A}"/>
              </a:ext>
            </a:extLst>
          </p:cNvPr>
          <p:cNvPicPr>
            <a:picLocks noChangeAspect="1"/>
          </p:cNvPicPr>
          <p:nvPr/>
        </p:nvPicPr>
        <p:blipFill>
          <a:blip r:embed="rId6"/>
          <a:stretch>
            <a:fillRect/>
          </a:stretch>
        </p:blipFill>
        <p:spPr>
          <a:xfrm flipH="1">
            <a:off x="5818047" y="-114871"/>
            <a:ext cx="4150794" cy="5604325"/>
          </a:xfrm>
          <a:prstGeom prst="rect">
            <a:avLst/>
          </a:prstGeom>
        </p:spPr>
      </p:pic>
      <p:sp>
        <p:nvSpPr>
          <p:cNvPr id="21" name="Google Shape;182;g303fa76dd6e_0_229">
            <a:extLst>
              <a:ext uri="{FF2B5EF4-FFF2-40B4-BE49-F238E27FC236}">
                <a16:creationId xmlns:a16="http://schemas.microsoft.com/office/drawing/2014/main" id="{6F7F56B0-CFD1-AE37-1817-BE1F98CCB5A9}"/>
              </a:ext>
            </a:extLst>
          </p:cNvPr>
          <p:cNvSpPr txBox="1">
            <a:spLocks/>
          </p:cNvSpPr>
          <p:nvPr/>
        </p:nvSpPr>
        <p:spPr>
          <a:xfrm>
            <a:off x="1769303" y="2512990"/>
            <a:ext cx="846034" cy="5535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nSpc>
                <a:spcPct val="100000"/>
              </a:lnSpc>
              <a:spcBef>
                <a:spcPts val="900"/>
              </a:spcBef>
              <a:buClr>
                <a:schemeClr val="dk1"/>
              </a:buClr>
              <a:buNone/>
            </a:pPr>
            <a:r>
              <a:rPr lang="fr-FR" dirty="0">
                <a:solidFill>
                  <a:schemeClr val="dk1"/>
                </a:solidFill>
                <a:latin typeface="Calibri"/>
                <a:ea typeface="Calibri"/>
                <a:cs typeface="Calibri"/>
                <a:sym typeface="Calibri"/>
              </a:rPr>
              <a:t>Fleur</a:t>
            </a:r>
          </a:p>
          <a:p>
            <a:pPr indent="0">
              <a:lnSpc>
                <a:spcPct val="100000"/>
              </a:lnSpc>
              <a:spcBef>
                <a:spcPts val="900"/>
              </a:spcBef>
              <a:buFont typeface="Arial"/>
              <a:buNone/>
            </a:pPr>
            <a:endParaRPr lang="fr-FR" sz="1100" dirty="0">
              <a:solidFill>
                <a:schemeClr val="dk1"/>
              </a:solidFill>
            </a:endParaRPr>
          </a:p>
        </p:txBody>
      </p:sp>
      <p:sp>
        <p:nvSpPr>
          <p:cNvPr id="22" name="Google Shape;182;g303fa76dd6e_0_229">
            <a:extLst>
              <a:ext uri="{FF2B5EF4-FFF2-40B4-BE49-F238E27FC236}">
                <a16:creationId xmlns:a16="http://schemas.microsoft.com/office/drawing/2014/main" id="{71C52443-E34D-C842-40BB-7021E83101A6}"/>
              </a:ext>
            </a:extLst>
          </p:cNvPr>
          <p:cNvSpPr txBox="1">
            <a:spLocks/>
          </p:cNvSpPr>
          <p:nvPr/>
        </p:nvSpPr>
        <p:spPr>
          <a:xfrm>
            <a:off x="3995074" y="2571613"/>
            <a:ext cx="1734327" cy="5535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nSpc>
                <a:spcPct val="100000"/>
              </a:lnSpc>
              <a:spcBef>
                <a:spcPts val="900"/>
              </a:spcBef>
              <a:buClr>
                <a:schemeClr val="dk1"/>
              </a:buClr>
              <a:buNone/>
            </a:pPr>
            <a:r>
              <a:rPr lang="fr-FR" dirty="0">
                <a:solidFill>
                  <a:schemeClr val="dk1"/>
                </a:solidFill>
                <a:latin typeface="Calibri"/>
                <a:ea typeface="Calibri"/>
                <a:cs typeface="Calibri"/>
                <a:sym typeface="Calibri"/>
              </a:rPr>
              <a:t>Fruit et graines</a:t>
            </a:r>
          </a:p>
          <a:p>
            <a:pPr indent="0">
              <a:lnSpc>
                <a:spcPct val="100000"/>
              </a:lnSpc>
              <a:spcBef>
                <a:spcPts val="900"/>
              </a:spcBef>
              <a:buFont typeface="Arial"/>
              <a:buNone/>
            </a:pPr>
            <a:endParaRPr lang="fr-FR" sz="1100" dirty="0">
              <a:solidFill>
                <a:schemeClr val="dk1"/>
              </a:solidFill>
            </a:endParaRPr>
          </a:p>
        </p:txBody>
      </p:sp>
      <p:sp>
        <p:nvSpPr>
          <p:cNvPr id="23" name="Google Shape;182;g303fa76dd6e_0_229">
            <a:extLst>
              <a:ext uri="{FF2B5EF4-FFF2-40B4-BE49-F238E27FC236}">
                <a16:creationId xmlns:a16="http://schemas.microsoft.com/office/drawing/2014/main" id="{4C26912B-1E5D-8673-86DD-D3B3CFFD0F8A}"/>
              </a:ext>
            </a:extLst>
          </p:cNvPr>
          <p:cNvSpPr txBox="1">
            <a:spLocks/>
          </p:cNvSpPr>
          <p:nvPr/>
        </p:nvSpPr>
        <p:spPr>
          <a:xfrm>
            <a:off x="3256276" y="4323446"/>
            <a:ext cx="949963" cy="55357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nSpc>
                <a:spcPct val="100000"/>
              </a:lnSpc>
              <a:spcBef>
                <a:spcPts val="900"/>
              </a:spcBef>
              <a:buClr>
                <a:schemeClr val="dk1"/>
              </a:buClr>
              <a:buNone/>
            </a:pPr>
            <a:r>
              <a:rPr lang="fr-FR" dirty="0">
                <a:solidFill>
                  <a:schemeClr val="dk1"/>
                </a:solidFill>
                <a:latin typeface="Calibri"/>
                <a:ea typeface="Calibri"/>
                <a:cs typeface="Calibri"/>
                <a:sym typeface="Calibri"/>
              </a:rPr>
              <a:t>Feuille</a:t>
            </a:r>
          </a:p>
          <a:p>
            <a:pPr indent="0">
              <a:lnSpc>
                <a:spcPct val="100000"/>
              </a:lnSpc>
              <a:spcBef>
                <a:spcPts val="900"/>
              </a:spcBef>
              <a:buFont typeface="Arial"/>
              <a:buNone/>
            </a:pPr>
            <a:endParaRPr lang="fr-FR" sz="1100" dirty="0">
              <a:solidFill>
                <a:schemeClr val="dk1"/>
              </a:solidFill>
            </a:endParaRPr>
          </a:p>
        </p:txBody>
      </p:sp>
    </p:spTree>
    <p:extLst>
      <p:ext uri="{BB962C8B-B14F-4D97-AF65-F5344CB8AC3E}">
        <p14:creationId xmlns:p14="http://schemas.microsoft.com/office/powerpoint/2010/main" val="724248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303fa76dd6e_0_195"/>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dirty="0">
                <a:latin typeface="Raleway"/>
                <a:ea typeface="Raleway"/>
                <a:cs typeface="Raleway"/>
                <a:sym typeface="Raleway"/>
              </a:rPr>
              <a:t>A votre tour !</a:t>
            </a:r>
            <a:endParaRPr sz="2200" dirty="0">
              <a:latin typeface="Raleway"/>
              <a:ea typeface="Raleway"/>
              <a:cs typeface="Raleway"/>
              <a:sym typeface="Raleway"/>
            </a:endParaRPr>
          </a:p>
        </p:txBody>
      </p:sp>
      <p:sp>
        <p:nvSpPr>
          <p:cNvPr id="158" name="Google Shape;158;g303fa76dd6e_0_195"/>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200"/>
              </a:spcAft>
              <a:buSzPts val="1395"/>
              <a:buNone/>
            </a:pPr>
            <a:r>
              <a:rPr lang="fr" sz="1285">
                <a:solidFill>
                  <a:schemeClr val="dk1"/>
                </a:solidFill>
              </a:rPr>
              <a:t>Scan de planche d’herbier de cette plante</a:t>
            </a:r>
            <a:endParaRPr sz="1285">
              <a:solidFill>
                <a:schemeClr val="dk1"/>
              </a:solidFill>
            </a:endParaRPr>
          </a:p>
        </p:txBody>
      </p:sp>
      <p:sp>
        <p:nvSpPr>
          <p:cNvPr id="159" name="Google Shape;159;g303fa76dd6e_0_195"/>
          <p:cNvSpPr txBox="1">
            <a:spLocks noGrp="1"/>
          </p:cNvSpPr>
          <p:nvPr>
            <p:ph type="body" idx="4294967295"/>
          </p:nvPr>
        </p:nvSpPr>
        <p:spPr>
          <a:xfrm>
            <a:off x="591278" y="568044"/>
            <a:ext cx="8552721" cy="509587"/>
          </a:xfrm>
          <a:prstGeom prst="rect">
            <a:avLst/>
          </a:prstGeom>
          <a:noFill/>
          <a:ln>
            <a:noFill/>
          </a:ln>
        </p:spPr>
        <p:txBody>
          <a:bodyPr spcFirstLastPara="1" wrap="square" lIns="91425" tIns="91425" rIns="91425" bIns="91425" anchor="t" anchorCtr="0">
            <a:noAutofit/>
          </a:bodyPr>
          <a:lstStyle/>
          <a:p>
            <a:pPr marL="0" lvl="0" indent="0" algn="l" rtl="0">
              <a:lnSpc>
                <a:spcPct val="95000"/>
              </a:lnSpc>
              <a:spcBef>
                <a:spcPts val="0"/>
              </a:spcBef>
              <a:spcAft>
                <a:spcPts val="1200"/>
              </a:spcAft>
              <a:buSzPts val="1395"/>
              <a:buNone/>
            </a:pPr>
            <a:r>
              <a:rPr lang="fr" dirty="0">
                <a:solidFill>
                  <a:schemeClr val="dk1"/>
                </a:solidFill>
                <a:latin typeface="Calibri" panose="020F0502020204030204" pitchFamily="34" charset="0"/>
                <a:cs typeface="Calibri" panose="020F0502020204030204" pitchFamily="34" charset="0"/>
              </a:rPr>
              <a:t>Photos de différentes parties d’une plante : fleur, fruit/graine, feuille, silhouette générale</a:t>
            </a:r>
            <a:endParaRPr dirty="0">
              <a:solidFill>
                <a:schemeClr val="dk1"/>
              </a:solidFill>
              <a:latin typeface="Calibri" panose="020F0502020204030204" pitchFamily="34" charset="0"/>
              <a:cs typeface="Calibri" panose="020F0502020204030204" pitchFamily="34" charset="0"/>
            </a:endParaRPr>
          </a:p>
        </p:txBody>
      </p:sp>
      <p:pic>
        <p:nvPicPr>
          <p:cNvPr id="157" name="Google Shape;157;g303fa76dd6e_0_195"/>
          <p:cNvPicPr preferRelativeResize="0"/>
          <p:nvPr/>
        </p:nvPicPr>
        <p:blipFill rotWithShape="1">
          <a:blip r:embed="rId3">
            <a:alphaModFix/>
          </a:blip>
          <a:srcRect l="13020" t="4070" b="4043"/>
          <a:stretch/>
        </p:blipFill>
        <p:spPr>
          <a:xfrm rot="-5400000">
            <a:off x="2426012" y="-1189437"/>
            <a:ext cx="4115200" cy="85506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56;g303fa76dd6e_0_195">
            <a:extLst>
              <a:ext uri="{FF2B5EF4-FFF2-40B4-BE49-F238E27FC236}">
                <a16:creationId xmlns:a16="http://schemas.microsoft.com/office/drawing/2014/main" id="{56B48CE8-B74A-5287-CF38-12A372994408}"/>
              </a:ext>
            </a:extLst>
          </p:cNvPr>
          <p:cNvSpPr txBox="1">
            <a:spLocks noGrp="1"/>
          </p:cNvSpPr>
          <p:nvPr>
            <p:ph type="title"/>
          </p:nvPr>
        </p:nvSpPr>
        <p:spPr>
          <a:xfrm>
            <a:off x="627954" y="102394"/>
            <a:ext cx="7886700" cy="99417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dirty="0">
                <a:latin typeface="Raleway"/>
                <a:ea typeface="Raleway"/>
                <a:cs typeface="Raleway"/>
                <a:sym typeface="Raleway"/>
              </a:rPr>
              <a:t>Consignes</a:t>
            </a:r>
            <a:endParaRPr sz="2200" dirty="0">
              <a:latin typeface="Raleway"/>
              <a:ea typeface="Raleway"/>
              <a:cs typeface="Raleway"/>
              <a:sym typeface="Raleway"/>
            </a:endParaRPr>
          </a:p>
        </p:txBody>
      </p:sp>
      <p:grpSp>
        <p:nvGrpSpPr>
          <p:cNvPr id="23" name="Groupe 22">
            <a:extLst>
              <a:ext uri="{FF2B5EF4-FFF2-40B4-BE49-F238E27FC236}">
                <a16:creationId xmlns:a16="http://schemas.microsoft.com/office/drawing/2014/main" id="{C63B09A3-2A33-4174-B432-03BDAA3C929B}"/>
              </a:ext>
            </a:extLst>
          </p:cNvPr>
          <p:cNvGrpSpPr/>
          <p:nvPr/>
        </p:nvGrpSpPr>
        <p:grpSpPr>
          <a:xfrm>
            <a:off x="3839227" y="150312"/>
            <a:ext cx="5361140" cy="4941516"/>
            <a:chOff x="3414996" y="81478"/>
            <a:chExt cx="5729004" cy="5140156"/>
          </a:xfrm>
        </p:grpSpPr>
        <p:pic>
          <p:nvPicPr>
            <p:cNvPr id="8" name="Image 7" descr="Une image contenant texte, dessin, croquis, écriture manuscrite&#10;&#10;Le contenu généré par l’IA peut être incorrect.">
              <a:extLst>
                <a:ext uri="{FF2B5EF4-FFF2-40B4-BE49-F238E27FC236}">
                  <a16:creationId xmlns:a16="http://schemas.microsoft.com/office/drawing/2014/main" id="{E5F7D796-F942-D8CA-06AE-6A7121CE5CB3}"/>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contrast="40000"/>
                      </a14:imgEffect>
                    </a14:imgLayer>
                  </a14:imgProps>
                </a:ext>
              </a:extLst>
            </a:blip>
            <a:srcRect l="16196" t="2023" r="7751" b="2026"/>
            <a:stretch/>
          </p:blipFill>
          <p:spPr>
            <a:xfrm rot="16200000">
              <a:off x="4104464" y="1981871"/>
              <a:ext cx="2038064" cy="3417000"/>
            </a:xfrm>
            <a:prstGeom prst="rect">
              <a:avLst/>
            </a:prstGeom>
          </p:spPr>
        </p:pic>
        <p:pic>
          <p:nvPicPr>
            <p:cNvPr id="10" name="Image 9" descr="Une image contenant dessin, croquis, papier, texte&#10;&#10;Le contenu généré par l’IA peut être incorrect.">
              <a:extLst>
                <a:ext uri="{FF2B5EF4-FFF2-40B4-BE49-F238E27FC236}">
                  <a16:creationId xmlns:a16="http://schemas.microsoft.com/office/drawing/2014/main" id="{71436721-D00A-C2E4-DDA1-94103D67A599}"/>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rightnessContrast contrast="40000"/>
                      </a14:imgEffect>
                    </a14:imgLayer>
                  </a14:imgProps>
                </a:ext>
              </a:extLst>
            </a:blip>
            <a:srcRect l="14606" t="2249" r="2415" b="4595"/>
            <a:stretch/>
          </p:blipFill>
          <p:spPr>
            <a:xfrm rot="16200000">
              <a:off x="6686332" y="2869249"/>
              <a:ext cx="2550297" cy="2154473"/>
            </a:xfrm>
            <a:prstGeom prst="rect">
              <a:avLst/>
            </a:prstGeom>
          </p:spPr>
        </p:pic>
        <p:pic>
          <p:nvPicPr>
            <p:cNvPr id="12" name="Image 11" descr="Une image contenant croquis, Dessin d’enfant, encre, broderie&#10;&#10;Le contenu généré par l’IA peut être incorrect.">
              <a:extLst>
                <a:ext uri="{FF2B5EF4-FFF2-40B4-BE49-F238E27FC236}">
                  <a16:creationId xmlns:a16="http://schemas.microsoft.com/office/drawing/2014/main" id="{5D080A0F-2521-1988-4130-00AA6B43ED8D}"/>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brightnessContrast contrast="40000"/>
                      </a14:imgEffect>
                    </a14:imgLayer>
                  </a14:imgProps>
                </a:ext>
              </a:extLst>
            </a:blip>
            <a:stretch>
              <a:fillRect/>
            </a:stretch>
          </p:blipFill>
          <p:spPr>
            <a:xfrm>
              <a:off x="6579665" y="799985"/>
              <a:ext cx="2459052" cy="1850437"/>
            </a:xfrm>
            <a:prstGeom prst="rect">
              <a:avLst/>
            </a:prstGeom>
          </p:spPr>
        </p:pic>
        <p:pic>
          <p:nvPicPr>
            <p:cNvPr id="14" name="Image 13" descr="Une image contenant dessin, croquis, texte, écriture manuscrite&#10;&#10;Le contenu généré par l’IA peut être incorrect.">
              <a:extLst>
                <a:ext uri="{FF2B5EF4-FFF2-40B4-BE49-F238E27FC236}">
                  <a16:creationId xmlns:a16="http://schemas.microsoft.com/office/drawing/2014/main" id="{31DBCCD1-7D1F-ED99-422D-DA776F703685}"/>
                </a:ext>
              </a:extLst>
            </p:cNvPr>
            <p:cNvPicPr>
              <a:picLocks noChangeAspect="1"/>
            </p:cNvPicPr>
            <p:nvPr/>
          </p:nvPicPr>
          <p:blipFill>
            <a:blip r:embed="rId9">
              <a:duotone>
                <a:schemeClr val="bg2">
                  <a:shade val="45000"/>
                  <a:satMod val="135000"/>
                </a:schemeClr>
                <a:prstClr val="white"/>
              </a:duotone>
              <a:extLst>
                <a:ext uri="{BEBA8EAE-BF5A-486C-A8C5-ECC9F3942E4B}">
                  <a14:imgProps xmlns:a14="http://schemas.microsoft.com/office/drawing/2010/main">
                    <a14:imgLayer r:embed="rId10">
                      <a14:imgEffect>
                        <a14:brightnessContrast contrast="40000"/>
                      </a14:imgEffect>
                    </a14:imgLayer>
                  </a14:imgProps>
                </a:ext>
              </a:extLst>
            </a:blip>
            <a:srcRect l="2814" t="2300" b="14591"/>
            <a:stretch/>
          </p:blipFill>
          <p:spPr>
            <a:xfrm>
              <a:off x="4293665" y="102394"/>
              <a:ext cx="2242159" cy="2548028"/>
            </a:xfrm>
            <a:prstGeom prst="rect">
              <a:avLst/>
            </a:prstGeom>
          </p:spPr>
        </p:pic>
        <p:sp>
          <p:nvSpPr>
            <p:cNvPr id="19" name="Google Shape;159;g303fa76dd6e_0_195">
              <a:extLst>
                <a:ext uri="{FF2B5EF4-FFF2-40B4-BE49-F238E27FC236}">
                  <a16:creationId xmlns:a16="http://schemas.microsoft.com/office/drawing/2014/main" id="{7BE43CA5-CF8C-7322-47EF-48CDE015FCA3}"/>
                </a:ext>
              </a:extLst>
            </p:cNvPr>
            <p:cNvSpPr txBox="1">
              <a:spLocks/>
            </p:cNvSpPr>
            <p:nvPr/>
          </p:nvSpPr>
          <p:spPr>
            <a:xfrm>
              <a:off x="5844038" y="81478"/>
              <a:ext cx="987958" cy="3503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5000"/>
                </a:lnSpc>
                <a:spcAft>
                  <a:spcPts val="1200"/>
                </a:spcAft>
                <a:buSzPts val="1395"/>
                <a:buFont typeface="Arial"/>
                <a:buNone/>
              </a:pPr>
              <a:r>
                <a:rPr lang="fr-FR" sz="1600" dirty="0">
                  <a:solidFill>
                    <a:schemeClr val="dk1"/>
                  </a:solidFill>
                  <a:latin typeface="Calibri" panose="020F0502020204030204" pitchFamily="34" charset="0"/>
                  <a:cs typeface="Calibri" panose="020F0502020204030204" pitchFamily="34" charset="0"/>
                </a:rPr>
                <a:t>fleurs</a:t>
              </a:r>
            </a:p>
          </p:txBody>
        </p:sp>
        <p:sp>
          <p:nvSpPr>
            <p:cNvPr id="20" name="Google Shape;159;g303fa76dd6e_0_195">
              <a:extLst>
                <a:ext uri="{FF2B5EF4-FFF2-40B4-BE49-F238E27FC236}">
                  <a16:creationId xmlns:a16="http://schemas.microsoft.com/office/drawing/2014/main" id="{9FE46CA9-3907-7507-492D-51B1A990CB3F}"/>
                </a:ext>
              </a:extLst>
            </p:cNvPr>
            <p:cNvSpPr txBox="1">
              <a:spLocks/>
            </p:cNvSpPr>
            <p:nvPr/>
          </p:nvSpPr>
          <p:spPr>
            <a:xfrm>
              <a:off x="8156042" y="2221428"/>
              <a:ext cx="987958" cy="3503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5000"/>
                </a:lnSpc>
                <a:spcAft>
                  <a:spcPts val="1200"/>
                </a:spcAft>
                <a:buSzPts val="1395"/>
                <a:buFont typeface="Arial"/>
                <a:buNone/>
              </a:pPr>
              <a:r>
                <a:rPr lang="fr-FR" sz="1600" dirty="0">
                  <a:solidFill>
                    <a:schemeClr val="dk1"/>
                  </a:solidFill>
                  <a:latin typeface="Calibri" panose="020F0502020204030204" pitchFamily="34" charset="0"/>
                  <a:cs typeface="Calibri" panose="020F0502020204030204" pitchFamily="34" charset="0"/>
                </a:rPr>
                <a:t>feuilles</a:t>
              </a:r>
            </a:p>
          </p:txBody>
        </p:sp>
        <p:sp>
          <p:nvSpPr>
            <p:cNvPr id="21" name="Google Shape;159;g303fa76dd6e_0_195">
              <a:extLst>
                <a:ext uri="{FF2B5EF4-FFF2-40B4-BE49-F238E27FC236}">
                  <a16:creationId xmlns:a16="http://schemas.microsoft.com/office/drawing/2014/main" id="{974D9015-F0BB-8FE4-6DAE-F269E851BB87}"/>
                </a:ext>
              </a:extLst>
            </p:cNvPr>
            <p:cNvSpPr txBox="1">
              <a:spLocks/>
            </p:cNvSpPr>
            <p:nvPr/>
          </p:nvSpPr>
          <p:spPr>
            <a:xfrm>
              <a:off x="6045252" y="4343515"/>
              <a:ext cx="786745" cy="3503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5000"/>
                </a:lnSpc>
                <a:spcAft>
                  <a:spcPts val="1200"/>
                </a:spcAft>
                <a:buSzPts val="1395"/>
                <a:buFont typeface="Arial"/>
                <a:buNone/>
              </a:pPr>
              <a:r>
                <a:rPr lang="fr-FR" sz="1600" dirty="0">
                  <a:solidFill>
                    <a:schemeClr val="dk1"/>
                  </a:solidFill>
                  <a:latin typeface="Calibri" panose="020F0502020204030204" pitchFamily="34" charset="0"/>
                  <a:cs typeface="Calibri" panose="020F0502020204030204" pitchFamily="34" charset="0"/>
                </a:rPr>
                <a:t>fruits</a:t>
              </a:r>
            </a:p>
          </p:txBody>
        </p:sp>
        <p:sp>
          <p:nvSpPr>
            <p:cNvPr id="22" name="Google Shape;159;g303fa76dd6e_0_195">
              <a:extLst>
                <a:ext uri="{FF2B5EF4-FFF2-40B4-BE49-F238E27FC236}">
                  <a16:creationId xmlns:a16="http://schemas.microsoft.com/office/drawing/2014/main" id="{35D9D4CE-98E0-964E-6A21-834D141DC9FD}"/>
                </a:ext>
              </a:extLst>
            </p:cNvPr>
            <p:cNvSpPr txBox="1">
              <a:spLocks/>
            </p:cNvSpPr>
            <p:nvPr/>
          </p:nvSpPr>
          <p:spPr>
            <a:xfrm>
              <a:off x="7032569" y="4793178"/>
              <a:ext cx="1979911" cy="35032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5000"/>
                </a:lnSpc>
                <a:spcAft>
                  <a:spcPts val="1200"/>
                </a:spcAft>
                <a:buSzPts val="1395"/>
                <a:buFont typeface="Arial"/>
                <a:buNone/>
              </a:pPr>
              <a:r>
                <a:rPr lang="fr-FR" sz="1600" dirty="0">
                  <a:solidFill>
                    <a:schemeClr val="dk1"/>
                  </a:solidFill>
                  <a:latin typeface="Calibri" panose="020F0502020204030204" pitchFamily="34" charset="0"/>
                  <a:cs typeface="Calibri" panose="020F0502020204030204" pitchFamily="34" charset="0"/>
                </a:rPr>
                <a:t>silhouette générale</a:t>
              </a:r>
            </a:p>
          </p:txBody>
        </p:sp>
      </p:grpSp>
      <p:sp>
        <p:nvSpPr>
          <p:cNvPr id="24" name="Google Shape;165;g303fa76dd6e_0_211">
            <a:extLst>
              <a:ext uri="{FF2B5EF4-FFF2-40B4-BE49-F238E27FC236}">
                <a16:creationId xmlns:a16="http://schemas.microsoft.com/office/drawing/2014/main" id="{855EA6BB-D36F-DAB5-E86C-7F4C787E1095}"/>
              </a:ext>
            </a:extLst>
          </p:cNvPr>
          <p:cNvSpPr txBox="1">
            <a:spLocks noGrp="1"/>
          </p:cNvSpPr>
          <p:nvPr>
            <p:ph idx="1"/>
          </p:nvPr>
        </p:nvSpPr>
        <p:spPr>
          <a:xfrm>
            <a:off x="720112" y="695778"/>
            <a:ext cx="3562000" cy="3751944"/>
          </a:xfrm>
          <a:prstGeom prst="rect">
            <a:avLst/>
          </a:prstGeom>
          <a:noFill/>
          <a:ln>
            <a:noFill/>
          </a:ln>
        </p:spPr>
        <p:txBody>
          <a:bodyPr spcFirstLastPara="1" wrap="square" lIns="91425" tIns="91425" rIns="91425" bIns="91425" anchor="t" anchorCtr="0">
            <a:noAutofit/>
          </a:bodyPr>
          <a:lstStyle/>
          <a:p>
            <a:pPr marL="457200" lvl="0" indent="-341947" algn="l" rtl="0">
              <a:lnSpc>
                <a:spcPct val="95000"/>
              </a:lnSpc>
              <a:spcBef>
                <a:spcPts val="1000"/>
              </a:spcBef>
              <a:spcAft>
                <a:spcPts val="0"/>
              </a:spcAft>
              <a:buClr>
                <a:schemeClr val="dk1"/>
              </a:buClr>
              <a:buSzPts val="1785"/>
              <a:buFont typeface="Calibri"/>
              <a:buChar char="●"/>
            </a:pPr>
            <a:r>
              <a:rPr lang="fr" sz="1785" dirty="0">
                <a:solidFill>
                  <a:schemeClr val="dk1"/>
                </a:solidFill>
                <a:latin typeface="Calibri" panose="020F0502020204030204" pitchFamily="34" charset="0"/>
                <a:ea typeface="Calibri"/>
                <a:cs typeface="Calibri" panose="020F0502020204030204" pitchFamily="34" charset="0"/>
                <a:sym typeface="Calibri"/>
              </a:rPr>
              <a:t>Dans chaque groupe, </a:t>
            </a:r>
            <a:r>
              <a:rPr lang="fr" sz="1785" b="1" dirty="0">
                <a:solidFill>
                  <a:schemeClr val="dk1"/>
                </a:solidFill>
                <a:latin typeface="Calibri" panose="020F0502020204030204" pitchFamily="34" charset="0"/>
                <a:ea typeface="Calibri"/>
                <a:cs typeface="Calibri" panose="020F0502020204030204" pitchFamily="34" charset="0"/>
                <a:sym typeface="Calibri"/>
              </a:rPr>
              <a:t>répartissez-vous les photos </a:t>
            </a:r>
            <a:r>
              <a:rPr lang="fr" sz="1785" dirty="0">
                <a:solidFill>
                  <a:schemeClr val="dk1"/>
                </a:solidFill>
                <a:latin typeface="Calibri" panose="020F0502020204030204" pitchFamily="34" charset="0"/>
                <a:ea typeface="Calibri"/>
                <a:cs typeface="Calibri" panose="020F0502020204030204" pitchFamily="34" charset="0"/>
                <a:sym typeface="Calibri"/>
              </a:rPr>
              <a:t>des différentes parties de la plante</a:t>
            </a:r>
          </a:p>
          <a:p>
            <a:pPr marL="457200" lvl="0" indent="-341947" algn="l" rtl="0">
              <a:lnSpc>
                <a:spcPct val="95000"/>
              </a:lnSpc>
              <a:spcBef>
                <a:spcPts val="1000"/>
              </a:spcBef>
              <a:spcAft>
                <a:spcPts val="0"/>
              </a:spcAft>
              <a:buClr>
                <a:schemeClr val="dk1"/>
              </a:buClr>
              <a:buSzPts val="1785"/>
              <a:buFont typeface="Calibri"/>
              <a:buChar char="●"/>
            </a:pPr>
            <a:r>
              <a:rPr lang="fr" sz="1785" b="1" dirty="0">
                <a:solidFill>
                  <a:schemeClr val="dk1"/>
                </a:solidFill>
                <a:latin typeface="Calibri" panose="020F0502020204030204" pitchFamily="34" charset="0"/>
                <a:ea typeface="Calibri"/>
                <a:cs typeface="Calibri" panose="020F0502020204030204" pitchFamily="34" charset="0"/>
                <a:sym typeface="Calibri"/>
              </a:rPr>
              <a:t>Chacun dessine une partie </a:t>
            </a:r>
            <a:r>
              <a:rPr lang="fr" sz="1785" dirty="0">
                <a:solidFill>
                  <a:schemeClr val="dk1"/>
                </a:solidFill>
                <a:latin typeface="Calibri" panose="020F0502020204030204" pitchFamily="34" charset="0"/>
                <a:ea typeface="Calibri"/>
                <a:cs typeface="Calibri" panose="020F0502020204030204" pitchFamily="34" charset="0"/>
                <a:sym typeface="Calibri"/>
              </a:rPr>
              <a:t>de la plante </a:t>
            </a:r>
            <a:r>
              <a:rPr lang="fr" sz="1600" dirty="0">
                <a:solidFill>
                  <a:schemeClr val="dk1"/>
                </a:solidFill>
                <a:latin typeface="Calibri" panose="020F0502020204030204" pitchFamily="34" charset="0"/>
                <a:cs typeface="Calibri" panose="020F0502020204030204" pitchFamily="34" charset="0"/>
                <a:sym typeface="Calibri"/>
              </a:rPr>
              <a:t>(</a:t>
            </a:r>
            <a:r>
              <a:rPr lang="fr" sz="1600" dirty="0">
                <a:solidFill>
                  <a:schemeClr val="dk1"/>
                </a:solidFill>
                <a:latin typeface="Calibri" panose="020F0502020204030204" pitchFamily="34" charset="0"/>
                <a:cs typeface="Calibri" panose="020F0502020204030204" pitchFamily="34" charset="0"/>
              </a:rPr>
              <a:t>fleur, fruit/graine, feuille, silhouette générale</a:t>
            </a:r>
            <a:r>
              <a:rPr lang="fr" sz="1600" dirty="0">
                <a:solidFill>
                  <a:srgbClr val="000000"/>
                </a:solidFill>
                <a:latin typeface="Calibri" panose="020F0502020204030204" pitchFamily="34" charset="0"/>
                <a:cs typeface="Calibri" panose="020F0502020204030204" pitchFamily="34" charset="0"/>
              </a:rPr>
              <a:t>)</a:t>
            </a:r>
            <a:endParaRPr lang="fr" sz="1785" dirty="0">
              <a:solidFill>
                <a:schemeClr val="dk1"/>
              </a:solidFill>
              <a:latin typeface="Calibri" panose="020F0502020204030204" pitchFamily="34" charset="0"/>
              <a:ea typeface="Calibri"/>
              <a:cs typeface="Calibri" panose="020F0502020204030204" pitchFamily="34" charset="0"/>
              <a:sym typeface="Calibri"/>
            </a:endParaRPr>
          </a:p>
          <a:p>
            <a:pPr marL="457200" lvl="0" indent="-341947" algn="l" rtl="0">
              <a:lnSpc>
                <a:spcPct val="95000"/>
              </a:lnSpc>
              <a:spcBef>
                <a:spcPts val="1200"/>
              </a:spcBef>
              <a:spcAft>
                <a:spcPts val="0"/>
              </a:spcAft>
              <a:buClr>
                <a:schemeClr val="dk1"/>
              </a:buClr>
              <a:buSzPts val="1785"/>
              <a:buFont typeface="Calibri"/>
              <a:buChar char="●"/>
            </a:pPr>
            <a:r>
              <a:rPr lang="fr" sz="1785" dirty="0">
                <a:solidFill>
                  <a:schemeClr val="dk1"/>
                </a:solidFill>
                <a:latin typeface="Calibri" panose="020F0502020204030204" pitchFamily="34" charset="0"/>
                <a:ea typeface="Calibri"/>
                <a:cs typeface="Calibri" panose="020F0502020204030204" pitchFamily="34" charset="0"/>
                <a:sym typeface="Calibri"/>
              </a:rPr>
              <a:t>L’objectif est, avec votre dessin, de </a:t>
            </a:r>
            <a:r>
              <a:rPr lang="fr" sz="1785" b="1" dirty="0">
                <a:solidFill>
                  <a:schemeClr val="dk1"/>
                </a:solidFill>
                <a:latin typeface="Calibri" panose="020F0502020204030204" pitchFamily="34" charset="0"/>
                <a:ea typeface="Calibri"/>
                <a:cs typeface="Calibri" panose="020F0502020204030204" pitchFamily="34" charset="0"/>
                <a:sym typeface="Calibri"/>
              </a:rPr>
              <a:t>compléter la planche d’herbier</a:t>
            </a:r>
            <a:endParaRPr sz="1785" b="1" dirty="0">
              <a:solidFill>
                <a:schemeClr val="dk1"/>
              </a:solidFill>
              <a:latin typeface="Calibri" panose="020F0502020204030204" pitchFamily="34" charset="0"/>
              <a:ea typeface="Calibri"/>
              <a:cs typeface="Calibri" panose="020F0502020204030204" pitchFamily="34" charset="0"/>
              <a:sym typeface="Calibri"/>
            </a:endParaRPr>
          </a:p>
        </p:txBody>
      </p:sp>
    </p:spTree>
    <p:extLst>
      <p:ext uri="{BB962C8B-B14F-4D97-AF65-F5344CB8AC3E}">
        <p14:creationId xmlns:p14="http://schemas.microsoft.com/office/powerpoint/2010/main" val="4009908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303fa76dd6e_0_229"/>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Consignes</a:t>
            </a:r>
            <a:endParaRPr sz="2200">
              <a:latin typeface="Raleway"/>
              <a:ea typeface="Raleway"/>
              <a:cs typeface="Raleway"/>
              <a:sym typeface="Raleway"/>
            </a:endParaRPr>
          </a:p>
        </p:txBody>
      </p:sp>
      <p:pic>
        <p:nvPicPr>
          <p:cNvPr id="172" name="Google Shape;172;g303fa76dd6e_0_229"/>
          <p:cNvPicPr preferRelativeResize="0">
            <a:picLocks noGrp="1"/>
          </p:cNvPicPr>
          <p:nvPr>
            <p:ph idx="1"/>
          </p:nvPr>
        </p:nvPicPr>
        <p:blipFill rotWithShape="1">
          <a:blip r:embed="rId3">
            <a:alphaModFix/>
          </a:blip>
          <a:stretch/>
        </p:blipFill>
        <p:spPr>
          <a:xfrm>
            <a:off x="1164901" y="892654"/>
            <a:ext cx="2020900" cy="1734142"/>
          </a:xfrm>
          <a:prstGeom prst="rect">
            <a:avLst/>
          </a:prstGeom>
          <a:noFill/>
          <a:ln>
            <a:noFill/>
          </a:ln>
        </p:spPr>
      </p:pic>
      <p:sp>
        <p:nvSpPr>
          <p:cNvPr id="182" name="Google Shape;182;g303fa76dd6e_0_229"/>
          <p:cNvSpPr txBox="1">
            <a:spLocks noGrp="1"/>
          </p:cNvSpPr>
          <p:nvPr>
            <p:ph type="body" idx="4294967295"/>
          </p:nvPr>
        </p:nvSpPr>
        <p:spPr>
          <a:xfrm>
            <a:off x="5362742" y="1183788"/>
            <a:ext cx="3816368" cy="3652837"/>
          </a:xfrm>
          <a:prstGeom prst="rect">
            <a:avLst/>
          </a:prstGeom>
          <a:noFill/>
          <a:ln>
            <a:noFill/>
          </a:ln>
        </p:spPr>
        <p:txBody>
          <a:bodyPr spcFirstLastPara="1" wrap="square" lIns="91425" tIns="91425" rIns="91425" bIns="91425" anchor="t" anchorCtr="0">
            <a:noAutofit/>
          </a:bodyPr>
          <a:lstStyle/>
          <a:p>
            <a:pPr marL="457200" lvl="0" indent="-342900" algn="l" rtl="0">
              <a:lnSpc>
                <a:spcPct val="100000"/>
              </a:lnSpc>
              <a:spcBef>
                <a:spcPts val="900"/>
              </a:spcBef>
              <a:spcAft>
                <a:spcPts val="0"/>
              </a:spcAft>
              <a:buClr>
                <a:schemeClr val="dk1"/>
              </a:buClr>
              <a:buSzPts val="1800"/>
              <a:buChar char="●"/>
            </a:pPr>
            <a:r>
              <a:rPr lang="fr" dirty="0">
                <a:solidFill>
                  <a:schemeClr val="dk1"/>
                </a:solidFill>
                <a:latin typeface="Calibri"/>
                <a:ea typeface="Calibri"/>
                <a:cs typeface="Calibri"/>
                <a:sym typeface="Calibri"/>
              </a:rPr>
              <a:t>Comparaison des dessins entre deux groupes de plantes similaires</a:t>
            </a:r>
            <a:endParaRPr dirty="0">
              <a:solidFill>
                <a:schemeClr val="dk1"/>
              </a:solidFill>
              <a:latin typeface="Calibri"/>
              <a:ea typeface="Calibri"/>
              <a:cs typeface="Calibri"/>
              <a:sym typeface="Calibri"/>
            </a:endParaRPr>
          </a:p>
          <a:p>
            <a:pPr marL="457200" lvl="0" indent="-342900" algn="l" rtl="0">
              <a:lnSpc>
                <a:spcPct val="100000"/>
              </a:lnSpc>
              <a:spcBef>
                <a:spcPts val="900"/>
              </a:spcBef>
              <a:spcAft>
                <a:spcPts val="0"/>
              </a:spcAft>
              <a:buClr>
                <a:schemeClr val="dk1"/>
              </a:buClr>
              <a:buSzPts val="1800"/>
              <a:buChar char="●"/>
            </a:pPr>
            <a:r>
              <a:rPr lang="fr" dirty="0">
                <a:solidFill>
                  <a:schemeClr val="dk1"/>
                </a:solidFill>
                <a:latin typeface="Calibri"/>
                <a:ea typeface="Calibri"/>
                <a:cs typeface="Calibri"/>
                <a:sym typeface="Calibri"/>
              </a:rPr>
              <a:t>Quels caractères permettent de les différencier ?</a:t>
            </a:r>
            <a:endParaRPr dirty="0">
              <a:solidFill>
                <a:schemeClr val="dk1"/>
              </a:solidFill>
              <a:latin typeface="Calibri"/>
              <a:ea typeface="Calibri"/>
              <a:cs typeface="Calibri"/>
              <a:sym typeface="Calibri"/>
            </a:endParaRPr>
          </a:p>
          <a:p>
            <a:pPr marL="457200" lvl="0" indent="-342900" algn="l" rtl="0">
              <a:lnSpc>
                <a:spcPct val="100000"/>
              </a:lnSpc>
              <a:spcBef>
                <a:spcPts val="900"/>
              </a:spcBef>
              <a:spcAft>
                <a:spcPts val="0"/>
              </a:spcAft>
              <a:buClr>
                <a:schemeClr val="dk1"/>
              </a:buClr>
              <a:buSzPts val="1800"/>
              <a:buFont typeface="Calibri"/>
              <a:buChar char="●"/>
            </a:pPr>
            <a:r>
              <a:rPr lang="fr" dirty="0">
                <a:solidFill>
                  <a:schemeClr val="dk1"/>
                </a:solidFill>
                <a:latin typeface="Calibri"/>
                <a:ea typeface="Calibri"/>
                <a:cs typeface="Calibri"/>
                <a:sym typeface="Calibri"/>
              </a:rPr>
              <a:t>Notez les différences sur votre dessin</a:t>
            </a:r>
            <a:endParaRPr dirty="0">
              <a:solidFill>
                <a:schemeClr val="dk1"/>
              </a:solidFill>
              <a:latin typeface="Calibri"/>
              <a:ea typeface="Calibri"/>
              <a:cs typeface="Calibri"/>
              <a:sym typeface="Calibri"/>
            </a:endParaRPr>
          </a:p>
          <a:p>
            <a:pPr marL="457200" lvl="0" indent="0" algn="l" rtl="0">
              <a:lnSpc>
                <a:spcPct val="100000"/>
              </a:lnSpc>
              <a:spcBef>
                <a:spcPts val="900"/>
              </a:spcBef>
              <a:spcAft>
                <a:spcPts val="0"/>
              </a:spcAft>
              <a:buNone/>
            </a:pPr>
            <a:endParaRPr sz="1100" dirty="0">
              <a:solidFill>
                <a:schemeClr val="dk1"/>
              </a:solidFill>
            </a:endParaRPr>
          </a:p>
        </p:txBody>
      </p:sp>
      <p:pic>
        <p:nvPicPr>
          <p:cNvPr id="173" name="Google Shape;173;g303fa76dd6e_0_229"/>
          <p:cNvPicPr preferRelativeResize="0"/>
          <p:nvPr/>
        </p:nvPicPr>
        <p:blipFill rotWithShape="1">
          <a:blip r:embed="rId4">
            <a:alphaModFix/>
          </a:blip>
          <a:srcRect r="22875"/>
          <a:stretch/>
        </p:blipFill>
        <p:spPr>
          <a:xfrm>
            <a:off x="3370204" y="892654"/>
            <a:ext cx="1858000" cy="1764728"/>
          </a:xfrm>
          <a:prstGeom prst="rect">
            <a:avLst/>
          </a:prstGeom>
          <a:noFill/>
          <a:ln>
            <a:noFill/>
          </a:ln>
        </p:spPr>
      </p:pic>
      <p:pic>
        <p:nvPicPr>
          <p:cNvPr id="174" name="Google Shape;174;g303fa76dd6e_0_229"/>
          <p:cNvPicPr preferRelativeResize="0"/>
          <p:nvPr/>
        </p:nvPicPr>
        <p:blipFill rotWithShape="1">
          <a:blip r:embed="rId5">
            <a:alphaModFix/>
          </a:blip>
          <a:srcRect b="10217"/>
          <a:stretch/>
        </p:blipFill>
        <p:spPr>
          <a:xfrm>
            <a:off x="3370205" y="2814966"/>
            <a:ext cx="1567410" cy="1855574"/>
          </a:xfrm>
          <a:prstGeom prst="rect">
            <a:avLst/>
          </a:prstGeom>
          <a:noFill/>
          <a:ln>
            <a:noFill/>
          </a:ln>
        </p:spPr>
      </p:pic>
      <p:pic>
        <p:nvPicPr>
          <p:cNvPr id="175" name="Google Shape;175;g303fa76dd6e_0_229"/>
          <p:cNvPicPr preferRelativeResize="0"/>
          <p:nvPr/>
        </p:nvPicPr>
        <p:blipFill rotWithShape="1">
          <a:blip r:embed="rId6">
            <a:alphaModFix/>
          </a:blip>
          <a:srcRect t="12998" r="-2690"/>
          <a:stretch/>
        </p:blipFill>
        <p:spPr>
          <a:xfrm rot="5400000">
            <a:off x="1399711" y="2578441"/>
            <a:ext cx="1559475" cy="2020899"/>
          </a:xfrm>
          <a:prstGeom prst="rect">
            <a:avLst/>
          </a:prstGeom>
          <a:noFill/>
          <a:ln>
            <a:noFill/>
          </a:ln>
        </p:spPr>
      </p:pic>
      <p:pic>
        <p:nvPicPr>
          <p:cNvPr id="176" name="Google Shape;176;g303fa76dd6e_0_229" descr="Enfants"/>
          <p:cNvPicPr preferRelativeResize="0"/>
          <p:nvPr/>
        </p:nvPicPr>
        <p:blipFill rotWithShape="1">
          <a:blip r:embed="rId7">
            <a:alphaModFix/>
          </a:blip>
          <a:srcRect/>
          <a:stretch/>
        </p:blipFill>
        <p:spPr>
          <a:xfrm>
            <a:off x="931373" y="1633395"/>
            <a:ext cx="820746" cy="811044"/>
          </a:xfrm>
          <a:prstGeom prst="rect">
            <a:avLst/>
          </a:prstGeom>
          <a:noFill/>
          <a:ln>
            <a:noFill/>
          </a:ln>
        </p:spPr>
      </p:pic>
      <p:pic>
        <p:nvPicPr>
          <p:cNvPr id="177" name="Google Shape;177;g303fa76dd6e_0_229" descr="Enfants"/>
          <p:cNvPicPr preferRelativeResize="0"/>
          <p:nvPr/>
        </p:nvPicPr>
        <p:blipFill rotWithShape="1">
          <a:blip r:embed="rId7">
            <a:alphaModFix/>
          </a:blip>
          <a:srcRect/>
          <a:stretch/>
        </p:blipFill>
        <p:spPr>
          <a:xfrm>
            <a:off x="872575" y="3557575"/>
            <a:ext cx="820746" cy="811044"/>
          </a:xfrm>
          <a:prstGeom prst="rect">
            <a:avLst/>
          </a:prstGeom>
          <a:noFill/>
          <a:ln>
            <a:noFill/>
          </a:ln>
        </p:spPr>
      </p:pic>
      <p:pic>
        <p:nvPicPr>
          <p:cNvPr id="178" name="Google Shape;178;g303fa76dd6e_0_229" descr="Enfants"/>
          <p:cNvPicPr preferRelativeResize="0"/>
          <p:nvPr/>
        </p:nvPicPr>
        <p:blipFill rotWithShape="1">
          <a:blip r:embed="rId7">
            <a:alphaModFix/>
          </a:blip>
          <a:srcRect/>
          <a:stretch/>
        </p:blipFill>
        <p:spPr>
          <a:xfrm>
            <a:off x="4378119" y="438514"/>
            <a:ext cx="820746" cy="811044"/>
          </a:xfrm>
          <a:prstGeom prst="rect">
            <a:avLst/>
          </a:prstGeom>
          <a:noFill/>
          <a:ln>
            <a:noFill/>
          </a:ln>
        </p:spPr>
      </p:pic>
      <p:pic>
        <p:nvPicPr>
          <p:cNvPr id="179" name="Google Shape;179;g303fa76dd6e_0_229" descr="Enfants"/>
          <p:cNvPicPr preferRelativeResize="0"/>
          <p:nvPr/>
        </p:nvPicPr>
        <p:blipFill rotWithShape="1">
          <a:blip r:embed="rId7">
            <a:alphaModFix/>
          </a:blip>
          <a:srcRect/>
          <a:stretch/>
        </p:blipFill>
        <p:spPr>
          <a:xfrm>
            <a:off x="4417579" y="3791929"/>
            <a:ext cx="820746" cy="811044"/>
          </a:xfrm>
          <a:prstGeom prst="rect">
            <a:avLst/>
          </a:prstGeom>
          <a:noFill/>
          <a:ln>
            <a:noFill/>
          </a:ln>
        </p:spPr>
      </p:pic>
      <p:sp>
        <p:nvSpPr>
          <p:cNvPr id="180" name="Google Shape;180;g303fa76dd6e_0_229"/>
          <p:cNvSpPr/>
          <p:nvPr/>
        </p:nvSpPr>
        <p:spPr>
          <a:xfrm>
            <a:off x="2187268" y="2444438"/>
            <a:ext cx="251400" cy="589500"/>
          </a:xfrm>
          <a:prstGeom prst="upDownArrow">
            <a:avLst>
              <a:gd name="adj1" fmla="val 50000"/>
              <a:gd name="adj2" fmla="val 50000"/>
            </a:avLst>
          </a:prstGeom>
          <a:solidFill>
            <a:srgbClr val="F2F2F2"/>
          </a:solidFill>
          <a:ln w="12700" cap="flat" cmpd="sng">
            <a:solidFill>
              <a:srgbClr val="2C4A4A"/>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dirty="0">
              <a:solidFill>
                <a:schemeClr val="lt1"/>
              </a:solidFill>
              <a:latin typeface="Corbel"/>
              <a:ea typeface="Corbel"/>
              <a:cs typeface="Corbel"/>
              <a:sym typeface="Corbel"/>
            </a:endParaRPr>
          </a:p>
        </p:txBody>
      </p:sp>
      <p:sp>
        <p:nvSpPr>
          <p:cNvPr id="181" name="Google Shape;181;g303fa76dd6e_0_229"/>
          <p:cNvSpPr/>
          <p:nvPr/>
        </p:nvSpPr>
        <p:spPr>
          <a:xfrm>
            <a:off x="4252303" y="2417102"/>
            <a:ext cx="251400" cy="589500"/>
          </a:xfrm>
          <a:prstGeom prst="upDownArrow">
            <a:avLst>
              <a:gd name="adj1" fmla="val 50000"/>
              <a:gd name="adj2" fmla="val 50000"/>
            </a:avLst>
          </a:prstGeom>
          <a:solidFill>
            <a:srgbClr val="FFFF00"/>
          </a:solidFill>
          <a:ln w="12700" cap="flat" cmpd="sng">
            <a:solidFill>
              <a:srgbClr val="2C4A4A"/>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orbel"/>
              <a:ea typeface="Corbel"/>
              <a:cs typeface="Corbel"/>
              <a:sym typeface="Corbel"/>
            </a:endParaRPr>
          </a:p>
        </p:txBody>
      </p:sp>
      <p:cxnSp>
        <p:nvCxnSpPr>
          <p:cNvPr id="186" name="Google Shape;186;g303fa76dd6e_0_229"/>
          <p:cNvCxnSpPr/>
          <p:nvPr/>
        </p:nvCxnSpPr>
        <p:spPr>
          <a:xfrm>
            <a:off x="5408511" y="263850"/>
            <a:ext cx="8700" cy="4615800"/>
          </a:xfrm>
          <a:prstGeom prst="straightConnector1">
            <a:avLst/>
          </a:prstGeom>
          <a:noFill/>
          <a:ln w="38100" cap="flat" cmpd="sng">
            <a:solidFill>
              <a:schemeClr val="dk2"/>
            </a:solidFill>
            <a:prstDash val="solid"/>
            <a:round/>
            <a:headEnd type="none" w="med" len="med"/>
            <a:tailEnd type="non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628650" y="95749"/>
            <a:ext cx="8213692" cy="99417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3200" dirty="0">
                <a:latin typeface="Raleway"/>
                <a:ea typeface="Raleway"/>
                <a:cs typeface="Raleway"/>
                <a:sym typeface="Raleway"/>
              </a:rPr>
              <a:t>Le dessin scientifique : utile dans l’histoire</a:t>
            </a:r>
            <a:endParaRPr sz="3200" dirty="0">
              <a:latin typeface="Raleway"/>
              <a:ea typeface="Raleway"/>
              <a:cs typeface="Raleway"/>
              <a:sym typeface="Raleway"/>
            </a:endParaRPr>
          </a:p>
        </p:txBody>
      </p:sp>
      <p:sp>
        <p:nvSpPr>
          <p:cNvPr id="65" name="Google Shape;65;p14"/>
          <p:cNvSpPr txBox="1">
            <a:spLocks noGrp="1"/>
          </p:cNvSpPr>
          <p:nvPr>
            <p:ph idx="1"/>
          </p:nvPr>
        </p:nvSpPr>
        <p:spPr>
          <a:xfrm>
            <a:off x="962227" y="3256484"/>
            <a:ext cx="1932665" cy="1033739"/>
          </a:xfrm>
          <a:prstGeom prst="rect">
            <a:avLst/>
          </a:prstGeom>
          <a:noFill/>
          <a:ln>
            <a:noFill/>
          </a:ln>
        </p:spPr>
        <p:txBody>
          <a:bodyPr spcFirstLastPara="1" wrap="square" lIns="91425" tIns="91425" rIns="91425" bIns="91425" anchor="t" anchorCtr="0">
            <a:normAutofit/>
          </a:bodyPr>
          <a:lstStyle/>
          <a:p>
            <a:pPr marL="0" lvl="0" indent="0" algn="ctr" rtl="0">
              <a:lnSpc>
                <a:spcPct val="115000"/>
              </a:lnSpc>
              <a:spcBef>
                <a:spcPts val="0"/>
              </a:spcBef>
              <a:spcAft>
                <a:spcPts val="0"/>
              </a:spcAft>
              <a:buSzPts val="1800"/>
              <a:buNone/>
            </a:pPr>
            <a:r>
              <a:rPr lang="fr" sz="1400" b="1" dirty="0">
                <a:solidFill>
                  <a:schemeClr val="dk1"/>
                </a:solidFill>
              </a:rPr>
              <a:t>Maria </a:t>
            </a:r>
            <a:r>
              <a:rPr lang="fr" sz="1400" b="1" dirty="0" err="1">
                <a:solidFill>
                  <a:schemeClr val="dk1"/>
                </a:solidFill>
              </a:rPr>
              <a:t>Sybilla</a:t>
            </a:r>
            <a:r>
              <a:rPr lang="fr" sz="1400" b="1" dirty="0">
                <a:solidFill>
                  <a:schemeClr val="dk1"/>
                </a:solidFill>
              </a:rPr>
              <a:t> </a:t>
            </a:r>
            <a:r>
              <a:rPr lang="fr" sz="1400" b="1" dirty="0" err="1">
                <a:solidFill>
                  <a:schemeClr val="dk1"/>
                </a:solidFill>
              </a:rPr>
              <a:t>Merian</a:t>
            </a:r>
            <a:endParaRPr sz="1400" b="1" dirty="0">
              <a:solidFill>
                <a:schemeClr val="dk1"/>
              </a:solidFill>
            </a:endParaRPr>
          </a:p>
          <a:p>
            <a:pPr marL="0" lvl="0" indent="0" algn="ctr" rtl="0">
              <a:lnSpc>
                <a:spcPct val="115000"/>
              </a:lnSpc>
              <a:spcBef>
                <a:spcPts val="1200"/>
              </a:spcBef>
              <a:spcAft>
                <a:spcPts val="1200"/>
              </a:spcAft>
              <a:buSzPts val="1800"/>
              <a:buNone/>
            </a:pPr>
            <a:r>
              <a:rPr lang="fr" sz="1400" b="1" dirty="0">
                <a:solidFill>
                  <a:schemeClr val="dk1"/>
                </a:solidFill>
              </a:rPr>
              <a:t>1647 - 1717</a:t>
            </a:r>
            <a:endParaRPr sz="1400" b="1" dirty="0">
              <a:solidFill>
                <a:schemeClr val="dk1"/>
              </a:solidFill>
            </a:endParaRPr>
          </a:p>
        </p:txBody>
      </p:sp>
      <p:pic>
        <p:nvPicPr>
          <p:cNvPr id="64" name="Google Shape;64;p14"/>
          <p:cNvPicPr preferRelativeResize="0"/>
          <p:nvPr/>
        </p:nvPicPr>
        <p:blipFill rotWithShape="1">
          <a:blip r:embed="rId3">
            <a:alphaModFix/>
          </a:blip>
          <a:srcRect/>
          <a:stretch/>
        </p:blipFill>
        <p:spPr>
          <a:xfrm>
            <a:off x="962227" y="853277"/>
            <a:ext cx="1932665" cy="2314129"/>
          </a:xfrm>
          <a:prstGeom prst="rect">
            <a:avLst/>
          </a:prstGeom>
          <a:noFill/>
          <a:ln>
            <a:noFill/>
          </a:ln>
        </p:spPr>
      </p:pic>
      <p:pic>
        <p:nvPicPr>
          <p:cNvPr id="2" name="Image 1">
            <a:extLst>
              <a:ext uri="{FF2B5EF4-FFF2-40B4-BE49-F238E27FC236}">
                <a16:creationId xmlns:a16="http://schemas.microsoft.com/office/drawing/2014/main" id="{77C72265-C698-AD45-FB86-CD7D3160ABC9}"/>
              </a:ext>
            </a:extLst>
          </p:cNvPr>
          <p:cNvPicPr>
            <a:picLocks noChangeAspect="1"/>
          </p:cNvPicPr>
          <p:nvPr/>
        </p:nvPicPr>
        <p:blipFill>
          <a:blip r:embed="rId4"/>
          <a:srcRect l="51994"/>
          <a:stretch/>
        </p:blipFill>
        <p:spPr>
          <a:xfrm>
            <a:off x="6122874" y="853277"/>
            <a:ext cx="2920274" cy="4001527"/>
          </a:xfrm>
          <a:prstGeom prst="rect">
            <a:avLst/>
          </a:prstGeom>
        </p:spPr>
      </p:pic>
      <p:pic>
        <p:nvPicPr>
          <p:cNvPr id="3" name="Image 2">
            <a:extLst>
              <a:ext uri="{FF2B5EF4-FFF2-40B4-BE49-F238E27FC236}">
                <a16:creationId xmlns:a16="http://schemas.microsoft.com/office/drawing/2014/main" id="{AAC67897-811E-F548-E853-61ECDEEAB372}"/>
              </a:ext>
            </a:extLst>
          </p:cNvPr>
          <p:cNvPicPr>
            <a:picLocks noChangeAspect="1"/>
          </p:cNvPicPr>
          <p:nvPr/>
        </p:nvPicPr>
        <p:blipFill>
          <a:blip r:embed="rId4"/>
          <a:srcRect r="50356"/>
          <a:stretch/>
        </p:blipFill>
        <p:spPr>
          <a:xfrm>
            <a:off x="3102992" y="860936"/>
            <a:ext cx="3019882" cy="400152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E5BFD2F9-F44C-2DA3-6504-D3726E19CDA9}"/>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BB93728D-8E98-A774-A618-E4D6EF572B84}"/>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spTree>
    <p:extLst>
      <p:ext uri="{BB962C8B-B14F-4D97-AF65-F5344CB8AC3E}">
        <p14:creationId xmlns:p14="http://schemas.microsoft.com/office/powerpoint/2010/main" val="295623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4661F11C-BD74-E65A-70AA-8BC250F10205}"/>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84990805-70ED-179D-D8C0-FC0CD1CD6710}"/>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pic>
        <p:nvPicPr>
          <p:cNvPr id="4" name="Image 3">
            <a:extLst>
              <a:ext uri="{FF2B5EF4-FFF2-40B4-BE49-F238E27FC236}">
                <a16:creationId xmlns:a16="http://schemas.microsoft.com/office/drawing/2014/main" id="{8ABE33D8-7989-5D54-0523-1D7974D026DC}"/>
              </a:ext>
            </a:extLst>
          </p:cNvPr>
          <p:cNvPicPr>
            <a:picLocks noChangeAspect="1"/>
          </p:cNvPicPr>
          <p:nvPr/>
        </p:nvPicPr>
        <p:blipFill>
          <a:blip r:embed="rId3"/>
          <a:stretch>
            <a:fillRect/>
          </a:stretch>
        </p:blipFill>
        <p:spPr>
          <a:xfrm>
            <a:off x="1273210" y="2928492"/>
            <a:ext cx="7251570" cy="396026"/>
          </a:xfrm>
          <a:prstGeom prst="rect">
            <a:avLst/>
          </a:prstGeom>
        </p:spPr>
      </p:pic>
    </p:spTree>
    <p:extLst>
      <p:ext uri="{BB962C8B-B14F-4D97-AF65-F5344CB8AC3E}">
        <p14:creationId xmlns:p14="http://schemas.microsoft.com/office/powerpoint/2010/main" val="1263654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6">
          <a:extLst>
            <a:ext uri="{FF2B5EF4-FFF2-40B4-BE49-F238E27FC236}">
              <a16:creationId xmlns:a16="http://schemas.microsoft.com/office/drawing/2014/main" id="{112FCB8D-11C5-4DBE-2F27-3BF18750E7FF}"/>
            </a:ext>
          </a:extLst>
        </p:cNvPr>
        <p:cNvGrpSpPr/>
        <p:nvPr/>
      </p:nvGrpSpPr>
      <p:grpSpPr>
        <a:xfrm>
          <a:off x="0" y="0"/>
          <a:ext cx="0" cy="0"/>
          <a:chOff x="0" y="0"/>
          <a:chExt cx="0" cy="0"/>
        </a:xfrm>
      </p:grpSpPr>
      <p:sp>
        <p:nvSpPr>
          <p:cNvPr id="81" name="Google Shape;81;p16">
            <a:extLst>
              <a:ext uri="{FF2B5EF4-FFF2-40B4-BE49-F238E27FC236}">
                <a16:creationId xmlns:a16="http://schemas.microsoft.com/office/drawing/2014/main" id="{3DCFD0FF-D133-8219-1C05-965632180EA5}"/>
              </a:ext>
            </a:extLst>
          </p:cNvPr>
          <p:cNvSpPr txBox="1"/>
          <p:nvPr/>
        </p:nvSpPr>
        <p:spPr>
          <a:xfrm>
            <a:off x="1094239" y="1129445"/>
            <a:ext cx="2280558"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b="0" i="0" u="none" strike="noStrike" cap="none" dirty="0">
                <a:solidFill>
                  <a:schemeClr val="accent2"/>
                </a:solidFill>
                <a:sym typeface="Arial"/>
              </a:rPr>
              <a:t>Positionnement pas idéal</a:t>
            </a:r>
            <a:endParaRPr b="0" i="0" u="none" strike="noStrike" cap="none" dirty="0">
              <a:solidFill>
                <a:schemeClr val="accent2"/>
              </a:solidFill>
              <a:sym typeface="Arial"/>
            </a:endParaRPr>
          </a:p>
        </p:txBody>
      </p:sp>
      <p:sp>
        <p:nvSpPr>
          <p:cNvPr id="82" name="Google Shape;82;p16">
            <a:extLst>
              <a:ext uri="{FF2B5EF4-FFF2-40B4-BE49-F238E27FC236}">
                <a16:creationId xmlns:a16="http://schemas.microsoft.com/office/drawing/2014/main" id="{4859B8FC-FE06-3AF0-7294-C2E3B1DF0304}"/>
              </a:ext>
            </a:extLst>
          </p:cNvPr>
          <p:cNvSpPr txBox="1"/>
          <p:nvPr/>
        </p:nvSpPr>
        <p:spPr>
          <a:xfrm>
            <a:off x="3465461" y="1129445"/>
            <a:ext cx="3000000" cy="646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SzPts val="1800"/>
              <a:buNone/>
              <a:defRPr>
                <a:solidFill>
                  <a:schemeClr val="dk2"/>
                </a:solidFill>
              </a:defRPr>
            </a:lvl1pPr>
          </a:lstStyle>
          <a:p>
            <a:pPr algn="ctr"/>
            <a:r>
              <a:rPr lang="fr" dirty="0">
                <a:solidFill>
                  <a:schemeClr val="accent2"/>
                </a:solidFill>
              </a:rPr>
              <a:t>Lumière pas idéale</a:t>
            </a:r>
            <a:endParaRPr dirty="0">
              <a:solidFill>
                <a:schemeClr val="accent2"/>
              </a:solidFill>
            </a:endParaRPr>
          </a:p>
        </p:txBody>
      </p:sp>
      <p:grpSp>
        <p:nvGrpSpPr>
          <p:cNvPr id="3" name="Groupe 2">
            <a:extLst>
              <a:ext uri="{FF2B5EF4-FFF2-40B4-BE49-F238E27FC236}">
                <a16:creationId xmlns:a16="http://schemas.microsoft.com/office/drawing/2014/main" id="{0C66C0FB-C4EA-48EA-6E70-87AC94DC26FD}"/>
              </a:ext>
            </a:extLst>
          </p:cNvPr>
          <p:cNvGrpSpPr/>
          <p:nvPr/>
        </p:nvGrpSpPr>
        <p:grpSpPr>
          <a:xfrm>
            <a:off x="7217637" y="1022124"/>
            <a:ext cx="1664248" cy="3622167"/>
            <a:chOff x="1098257" y="1087159"/>
            <a:chExt cx="1664248" cy="3622167"/>
          </a:xfrm>
        </p:grpSpPr>
        <p:pic>
          <p:nvPicPr>
            <p:cNvPr id="83" name="Google Shape;83;p16">
              <a:extLst>
                <a:ext uri="{FF2B5EF4-FFF2-40B4-BE49-F238E27FC236}">
                  <a16:creationId xmlns:a16="http://schemas.microsoft.com/office/drawing/2014/main" id="{0035D853-48F8-ABED-195E-BEBAC26922A5}"/>
                </a:ext>
              </a:extLst>
            </p:cNvPr>
            <p:cNvPicPr preferRelativeResize="0"/>
            <p:nvPr/>
          </p:nvPicPr>
          <p:blipFill rotWithShape="1">
            <a:blip r:embed="rId3">
              <a:alphaModFix/>
            </a:blip>
            <a:srcRect l="10752" b="4232"/>
            <a:stretch/>
          </p:blipFill>
          <p:spPr>
            <a:xfrm>
              <a:off x="1098257" y="1087159"/>
              <a:ext cx="1608742" cy="3622167"/>
            </a:xfrm>
            <a:prstGeom prst="rect">
              <a:avLst/>
            </a:prstGeom>
            <a:noFill/>
            <a:ln>
              <a:noFill/>
            </a:ln>
          </p:spPr>
        </p:pic>
        <p:sp>
          <p:nvSpPr>
            <p:cNvPr id="85" name="Google Shape;85;p16">
              <a:extLst>
                <a:ext uri="{FF2B5EF4-FFF2-40B4-BE49-F238E27FC236}">
                  <a16:creationId xmlns:a16="http://schemas.microsoft.com/office/drawing/2014/main" id="{7491B926-2988-F175-E9B4-65B5D601C236}"/>
                </a:ext>
              </a:extLst>
            </p:cNvPr>
            <p:cNvSpPr txBox="1"/>
            <p:nvPr/>
          </p:nvSpPr>
          <p:spPr>
            <a:xfrm rot="16534212">
              <a:off x="1093155" y="2884100"/>
              <a:ext cx="30000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 sz="1000" b="0" i="0" u="none" strike="noStrike" cap="none" dirty="0">
                  <a:solidFill>
                    <a:srgbClr val="000000"/>
                  </a:solidFill>
                  <a:latin typeface="Arial"/>
                  <a:ea typeface="Arial"/>
                  <a:cs typeface="Arial"/>
                  <a:sym typeface="Arial"/>
                </a:rPr>
                <a:t>© </a:t>
              </a:r>
              <a:r>
                <a:rPr lang="fr" sz="1000" b="0" i="0" u="none" strike="noStrike" cap="none" dirty="0">
                  <a:solidFill>
                    <a:schemeClr val="dk1"/>
                  </a:solidFill>
                  <a:latin typeface="Arial"/>
                  <a:ea typeface="Arial"/>
                  <a:cs typeface="Arial"/>
                  <a:sym typeface="Arial"/>
                </a:rPr>
                <a:t>François Desbordes</a:t>
              </a:r>
              <a:endParaRPr sz="1000" b="0" i="0" u="none" strike="noStrike" cap="none" dirty="0">
                <a:solidFill>
                  <a:schemeClr val="dk1"/>
                </a:solidFill>
                <a:latin typeface="Arial"/>
                <a:ea typeface="Arial"/>
                <a:cs typeface="Arial"/>
                <a:sym typeface="Arial"/>
              </a:endParaRPr>
            </a:p>
          </p:txBody>
        </p:sp>
      </p:grpSp>
      <p:sp>
        <p:nvSpPr>
          <p:cNvPr id="86" name="Google Shape;86;p16">
            <a:extLst>
              <a:ext uri="{FF2B5EF4-FFF2-40B4-BE49-F238E27FC236}">
                <a16:creationId xmlns:a16="http://schemas.microsoft.com/office/drawing/2014/main" id="{0D089499-834E-3012-B3C6-FB6E694F9590}"/>
              </a:ext>
            </a:extLst>
          </p:cNvPr>
          <p:cNvSpPr txBox="1">
            <a:spLocks noGrp="1"/>
          </p:cNvSpPr>
          <p:nvPr>
            <p:ph type="title"/>
          </p:nvPr>
        </p:nvSpPr>
        <p:spPr>
          <a:xfrm>
            <a:off x="471340" y="98736"/>
            <a:ext cx="8578392"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Choix de la position et ajustement de la lumière</a:t>
            </a:r>
            <a:endParaRPr sz="3000" dirty="0">
              <a:latin typeface="Raleway"/>
              <a:sym typeface="Raleway"/>
            </a:endParaRPr>
          </a:p>
        </p:txBody>
      </p:sp>
      <p:sp>
        <p:nvSpPr>
          <p:cNvPr id="87" name="Google Shape;87;p16">
            <a:extLst>
              <a:ext uri="{FF2B5EF4-FFF2-40B4-BE49-F238E27FC236}">
                <a16:creationId xmlns:a16="http://schemas.microsoft.com/office/drawing/2014/main" id="{9CDDF465-8BFC-5CA6-39FE-61821C921FEE}"/>
              </a:ext>
            </a:extLst>
          </p:cNvPr>
          <p:cNvSpPr txBox="1"/>
          <p:nvPr/>
        </p:nvSpPr>
        <p:spPr>
          <a:xfrm>
            <a:off x="7072431" y="3979808"/>
            <a:ext cx="1234147"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 sz="1400" b="1" i="0" u="none" strike="noStrike" cap="none" dirty="0">
                <a:solidFill>
                  <a:schemeClr val="dk1"/>
                </a:solidFill>
                <a:latin typeface="Arial"/>
                <a:ea typeface="Arial"/>
                <a:cs typeface="Arial"/>
                <a:sym typeface="Arial"/>
              </a:rPr>
              <a:t>Grimpereau des jardins</a:t>
            </a:r>
            <a:endParaRPr sz="1400" b="1" i="0" u="none" strike="noStrike" cap="none" dirty="0">
              <a:solidFill>
                <a:schemeClr val="dk1"/>
              </a:solidFill>
              <a:latin typeface="Arial"/>
              <a:ea typeface="Arial"/>
              <a:cs typeface="Arial"/>
              <a:sym typeface="Arial"/>
            </a:endParaRPr>
          </a:p>
        </p:txBody>
      </p:sp>
      <p:pic>
        <p:nvPicPr>
          <p:cNvPr id="5" name="Image 4">
            <a:extLst>
              <a:ext uri="{FF2B5EF4-FFF2-40B4-BE49-F238E27FC236}">
                <a16:creationId xmlns:a16="http://schemas.microsoft.com/office/drawing/2014/main" id="{6DCB0E49-0D76-BFBA-C058-31A6AD2FBBAA}"/>
              </a:ext>
            </a:extLst>
          </p:cNvPr>
          <p:cNvPicPr>
            <a:picLocks noChangeAspect="1"/>
          </p:cNvPicPr>
          <p:nvPr/>
        </p:nvPicPr>
        <p:blipFill>
          <a:blip r:embed="rId4"/>
          <a:srcRect l="13211"/>
          <a:stretch/>
        </p:blipFill>
        <p:spPr>
          <a:xfrm>
            <a:off x="5104781" y="2714799"/>
            <a:ext cx="1300559" cy="2251809"/>
          </a:xfrm>
          <a:prstGeom prst="rect">
            <a:avLst/>
          </a:prstGeom>
        </p:spPr>
      </p:pic>
      <p:pic>
        <p:nvPicPr>
          <p:cNvPr id="6" name="Image 5">
            <a:extLst>
              <a:ext uri="{FF2B5EF4-FFF2-40B4-BE49-F238E27FC236}">
                <a16:creationId xmlns:a16="http://schemas.microsoft.com/office/drawing/2014/main" id="{40A542FC-5D7C-D895-B305-C521DD6BAC9C}"/>
              </a:ext>
            </a:extLst>
          </p:cNvPr>
          <p:cNvPicPr>
            <a:picLocks noChangeAspect="1"/>
          </p:cNvPicPr>
          <p:nvPr/>
        </p:nvPicPr>
        <p:blipFill>
          <a:blip r:embed="rId5"/>
          <a:srcRect r="8450"/>
          <a:stretch/>
        </p:blipFill>
        <p:spPr>
          <a:xfrm>
            <a:off x="3549856" y="1561162"/>
            <a:ext cx="1498535" cy="2265792"/>
          </a:xfrm>
          <a:prstGeom prst="rect">
            <a:avLst/>
          </a:prstGeom>
        </p:spPr>
      </p:pic>
      <p:pic>
        <p:nvPicPr>
          <p:cNvPr id="7" name="Image 6">
            <a:extLst>
              <a:ext uri="{FF2B5EF4-FFF2-40B4-BE49-F238E27FC236}">
                <a16:creationId xmlns:a16="http://schemas.microsoft.com/office/drawing/2014/main" id="{2D29AE22-E3CE-9436-E1B8-CB98A7063627}"/>
              </a:ext>
            </a:extLst>
          </p:cNvPr>
          <p:cNvPicPr>
            <a:picLocks noChangeAspect="1"/>
          </p:cNvPicPr>
          <p:nvPr/>
        </p:nvPicPr>
        <p:blipFill>
          <a:blip r:embed="rId6"/>
          <a:stretch>
            <a:fillRect/>
          </a:stretch>
        </p:blipFill>
        <p:spPr>
          <a:xfrm>
            <a:off x="1184903" y="1561162"/>
            <a:ext cx="1974938" cy="1459313"/>
          </a:xfrm>
          <a:prstGeom prst="rect">
            <a:avLst/>
          </a:prstGeom>
        </p:spPr>
      </p:pic>
      <p:pic>
        <p:nvPicPr>
          <p:cNvPr id="8" name="Image 7">
            <a:extLst>
              <a:ext uri="{FF2B5EF4-FFF2-40B4-BE49-F238E27FC236}">
                <a16:creationId xmlns:a16="http://schemas.microsoft.com/office/drawing/2014/main" id="{73D4C650-1325-F119-32C5-8928557F7E97}"/>
              </a:ext>
            </a:extLst>
          </p:cNvPr>
          <p:cNvPicPr>
            <a:picLocks noChangeAspect="1"/>
          </p:cNvPicPr>
          <p:nvPr/>
        </p:nvPicPr>
        <p:blipFill>
          <a:blip r:embed="rId7"/>
          <a:stretch>
            <a:fillRect/>
          </a:stretch>
        </p:blipFill>
        <p:spPr>
          <a:xfrm>
            <a:off x="1184903" y="3128729"/>
            <a:ext cx="1974938" cy="1588310"/>
          </a:xfrm>
          <a:prstGeom prst="rect">
            <a:avLst/>
          </a:prstGeom>
        </p:spPr>
      </p:pic>
      <p:cxnSp>
        <p:nvCxnSpPr>
          <p:cNvPr id="4" name="Connecteur droit 3">
            <a:extLst>
              <a:ext uri="{FF2B5EF4-FFF2-40B4-BE49-F238E27FC236}">
                <a16:creationId xmlns:a16="http://schemas.microsoft.com/office/drawing/2014/main" id="{41D15A38-551E-D181-8431-94930933F729}"/>
              </a:ext>
            </a:extLst>
          </p:cNvPr>
          <p:cNvCxnSpPr>
            <a:cxnSpLocks/>
            <a:stCxn id="81" idx="3"/>
          </p:cNvCxnSpPr>
          <p:nvPr/>
        </p:nvCxnSpPr>
        <p:spPr>
          <a:xfrm>
            <a:off x="3374797" y="1452695"/>
            <a:ext cx="0" cy="3424660"/>
          </a:xfrm>
          <a:prstGeom prst="line">
            <a:avLst/>
          </a:prstGeom>
          <a:ln w="28575">
            <a:prstDash val="sysDot"/>
          </a:ln>
        </p:spPr>
        <p:style>
          <a:lnRef idx="1">
            <a:schemeClr val="accent3"/>
          </a:lnRef>
          <a:fillRef idx="0">
            <a:schemeClr val="accent3"/>
          </a:fillRef>
          <a:effectRef idx="0">
            <a:schemeClr val="accent3"/>
          </a:effectRef>
          <a:fontRef idx="minor">
            <a:schemeClr val="tx1"/>
          </a:fontRef>
        </p:style>
      </p:cxnSp>
      <p:sp>
        <p:nvSpPr>
          <p:cNvPr id="9" name="Google Shape;81;p16">
            <a:extLst>
              <a:ext uri="{FF2B5EF4-FFF2-40B4-BE49-F238E27FC236}">
                <a16:creationId xmlns:a16="http://schemas.microsoft.com/office/drawing/2014/main" id="{B67A86EF-6F8B-2457-CA0C-68434308E9C8}"/>
              </a:ext>
            </a:extLst>
          </p:cNvPr>
          <p:cNvSpPr txBox="1"/>
          <p:nvPr/>
        </p:nvSpPr>
        <p:spPr>
          <a:xfrm>
            <a:off x="7531245" y="663146"/>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sp>
        <p:nvSpPr>
          <p:cNvPr id="10" name="Google Shape;81;p16">
            <a:extLst>
              <a:ext uri="{FF2B5EF4-FFF2-40B4-BE49-F238E27FC236}">
                <a16:creationId xmlns:a16="http://schemas.microsoft.com/office/drawing/2014/main" id="{1B7C36A8-DC36-E00C-DF61-5E587B7D1F8D}"/>
              </a:ext>
            </a:extLst>
          </p:cNvPr>
          <p:cNvSpPr txBox="1"/>
          <p:nvPr/>
        </p:nvSpPr>
        <p:spPr>
          <a:xfrm>
            <a:off x="2948247" y="662213"/>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extLst>
      <p:ext uri="{BB962C8B-B14F-4D97-AF65-F5344CB8AC3E}">
        <p14:creationId xmlns:p14="http://schemas.microsoft.com/office/powerpoint/2010/main" val="927786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7"/>
          <p:cNvSpPr txBox="1">
            <a:spLocks noGrp="1"/>
          </p:cNvSpPr>
          <p:nvPr>
            <p:ph type="title"/>
          </p:nvPr>
        </p:nvSpPr>
        <p:spPr>
          <a:xfrm>
            <a:off x="557095" y="77539"/>
            <a:ext cx="8516046"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synthétique d’une espèce</a:t>
            </a:r>
            <a:endParaRPr sz="3000" dirty="0">
              <a:latin typeface="Raleway"/>
              <a:sym typeface="Raleway"/>
            </a:endParaRPr>
          </a:p>
        </p:txBody>
      </p:sp>
      <p:pic>
        <p:nvPicPr>
          <p:cNvPr id="3" name="Google Shape;93;p17">
            <a:extLst>
              <a:ext uri="{FF2B5EF4-FFF2-40B4-BE49-F238E27FC236}">
                <a16:creationId xmlns:a16="http://schemas.microsoft.com/office/drawing/2014/main" id="{E6F1D185-2C67-809A-6F92-14B20BA5ED0A}"/>
              </a:ext>
            </a:extLst>
          </p:cNvPr>
          <p:cNvPicPr preferRelativeResize="0"/>
          <p:nvPr/>
        </p:nvPicPr>
        <p:blipFill>
          <a:blip r:embed="rId3">
            <a:alphaModFix/>
          </a:blip>
          <a:srcRect l="511" t="4786" r="63544" b="4668"/>
          <a:stretch/>
        </p:blipFill>
        <p:spPr>
          <a:xfrm>
            <a:off x="5822128" y="1382327"/>
            <a:ext cx="3204499" cy="2956689"/>
          </a:xfrm>
          <a:prstGeom prst="rect">
            <a:avLst/>
          </a:prstGeom>
          <a:noFill/>
          <a:ln>
            <a:noFill/>
          </a:ln>
        </p:spPr>
      </p:pic>
      <p:sp>
        <p:nvSpPr>
          <p:cNvPr id="11" name="Google Shape;81;p16">
            <a:extLst>
              <a:ext uri="{FF2B5EF4-FFF2-40B4-BE49-F238E27FC236}">
                <a16:creationId xmlns:a16="http://schemas.microsoft.com/office/drawing/2014/main" id="{944C358C-A728-6C2D-D561-A2A222D6D2E9}"/>
              </a:ext>
            </a:extLst>
          </p:cNvPr>
          <p:cNvSpPr txBox="1"/>
          <p:nvPr/>
        </p:nvSpPr>
        <p:spPr>
          <a:xfrm>
            <a:off x="688209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pic>
        <p:nvPicPr>
          <p:cNvPr id="93" name="Google Shape;93;p17"/>
          <p:cNvPicPr preferRelativeResize="0"/>
          <p:nvPr/>
        </p:nvPicPr>
        <p:blipFill>
          <a:blip r:embed="rId3">
            <a:alphaModFix/>
          </a:blip>
          <a:srcRect l="39011" r="2205"/>
          <a:stretch/>
        </p:blipFill>
        <p:spPr>
          <a:xfrm>
            <a:off x="589385" y="1227988"/>
            <a:ext cx="5240688" cy="3265369"/>
          </a:xfrm>
          <a:prstGeom prst="rect">
            <a:avLst/>
          </a:prstGeom>
          <a:noFill/>
          <a:ln>
            <a:noFill/>
          </a:ln>
        </p:spPr>
      </p:pic>
      <p:sp>
        <p:nvSpPr>
          <p:cNvPr id="12" name="Google Shape;81;p16">
            <a:extLst>
              <a:ext uri="{FF2B5EF4-FFF2-40B4-BE49-F238E27FC236}">
                <a16:creationId xmlns:a16="http://schemas.microsoft.com/office/drawing/2014/main" id="{31E2EBC4-612F-D31C-AEAE-C40AA26DE92F}"/>
              </a:ext>
            </a:extLst>
          </p:cNvPr>
          <p:cNvSpPr txBox="1"/>
          <p:nvPr/>
        </p:nvSpPr>
        <p:spPr>
          <a:xfrm>
            <a:off x="241212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3" name="Google Shape;103;p18"/>
          <p:cNvSpPr txBox="1">
            <a:spLocks noGrp="1"/>
          </p:cNvSpPr>
          <p:nvPr>
            <p:ph type="title"/>
          </p:nvPr>
        </p:nvSpPr>
        <p:spPr>
          <a:xfrm>
            <a:off x="474151" y="91730"/>
            <a:ext cx="7886700"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des détails</a:t>
            </a:r>
            <a:endParaRPr sz="3000" dirty="0">
              <a:latin typeface="Raleway"/>
              <a:sym typeface="Raleway"/>
            </a:endParaRPr>
          </a:p>
        </p:txBody>
      </p:sp>
      <p:sp>
        <p:nvSpPr>
          <p:cNvPr id="98" name="Google Shape;98;p18"/>
          <p:cNvSpPr txBox="1">
            <a:spLocks noGrp="1"/>
          </p:cNvSpPr>
          <p:nvPr>
            <p:ph idx="1"/>
          </p:nvPr>
        </p:nvSpPr>
        <p:spPr>
          <a:xfrm>
            <a:off x="1544177" y="3499088"/>
            <a:ext cx="2169558" cy="553125"/>
          </a:xfrm>
          <a:prstGeom prst="rect">
            <a:avLst/>
          </a:prstGeom>
          <a:noFill/>
          <a:ln>
            <a:noFill/>
          </a:ln>
        </p:spPr>
        <p:txBody>
          <a:bodyPr spcFirstLastPara="1" wrap="square" lIns="91425" tIns="91425" rIns="91425" bIns="91425" anchor="t" anchorCtr="0">
            <a:normAutofit fontScale="85000" lnSpcReduction="20000"/>
          </a:bodyPr>
          <a:lstStyle/>
          <a:p>
            <a:pPr marL="0" lvl="0" indent="0" algn="l" rtl="0">
              <a:lnSpc>
                <a:spcPct val="115000"/>
              </a:lnSpc>
              <a:spcBef>
                <a:spcPts val="0"/>
              </a:spcBef>
              <a:spcAft>
                <a:spcPts val="1200"/>
              </a:spcAft>
              <a:buSzPts val="1800"/>
              <a:buNone/>
            </a:pPr>
            <a:r>
              <a:rPr lang="fr" sz="1400" b="1" dirty="0">
                <a:solidFill>
                  <a:schemeClr val="dk1"/>
                </a:solidFill>
              </a:rPr>
              <a:t>Tussilage</a:t>
            </a:r>
            <a:r>
              <a:rPr lang="fr" sz="1600" b="1" dirty="0">
                <a:solidFill>
                  <a:schemeClr val="dk1"/>
                </a:solidFill>
              </a:rPr>
              <a:t> </a:t>
            </a:r>
            <a:r>
              <a:rPr lang="fr" sz="1400" b="1" dirty="0">
                <a:solidFill>
                  <a:schemeClr val="dk1"/>
                </a:solidFill>
              </a:rPr>
              <a:t>pas-d’âne</a:t>
            </a:r>
            <a:endParaRPr sz="1400" b="1" dirty="0">
              <a:solidFill>
                <a:schemeClr val="dk1"/>
              </a:solidFill>
            </a:endParaRPr>
          </a:p>
        </p:txBody>
      </p:sp>
      <p:pic>
        <p:nvPicPr>
          <p:cNvPr id="3" name="Image 2">
            <a:extLst>
              <a:ext uri="{FF2B5EF4-FFF2-40B4-BE49-F238E27FC236}">
                <a16:creationId xmlns:a16="http://schemas.microsoft.com/office/drawing/2014/main" id="{AED443DF-D964-CBA9-0CBC-B8ADB5A5C9BC}"/>
              </a:ext>
            </a:extLst>
          </p:cNvPr>
          <p:cNvPicPr>
            <a:picLocks noChangeAspect="1"/>
          </p:cNvPicPr>
          <p:nvPr/>
        </p:nvPicPr>
        <p:blipFill>
          <a:blip r:embed="rId3"/>
          <a:srcRect t="24326" b="10977"/>
          <a:stretch/>
        </p:blipFill>
        <p:spPr>
          <a:xfrm>
            <a:off x="3891376" y="82768"/>
            <a:ext cx="5430264" cy="5108286"/>
          </a:xfrm>
          <a:prstGeom prst="rect">
            <a:avLst/>
          </a:prstGeom>
        </p:spPr>
      </p:pic>
      <p:sp>
        <p:nvSpPr>
          <p:cNvPr id="2" name="Google Shape;81;p16">
            <a:extLst>
              <a:ext uri="{FF2B5EF4-FFF2-40B4-BE49-F238E27FC236}">
                <a16:creationId xmlns:a16="http://schemas.microsoft.com/office/drawing/2014/main" id="{85EE7835-157F-FAC6-AD78-9D31A7C634D7}"/>
              </a:ext>
            </a:extLst>
          </p:cNvPr>
          <p:cNvSpPr txBox="1"/>
          <p:nvPr/>
        </p:nvSpPr>
        <p:spPr>
          <a:xfrm>
            <a:off x="5384392" y="726924"/>
            <a:ext cx="113479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Dessins</a:t>
            </a:r>
            <a:endParaRPr sz="1800" b="1" u="none" strike="noStrike" cap="none" dirty="0">
              <a:solidFill>
                <a:srgbClr val="92D050"/>
              </a:solidFill>
              <a:latin typeface="Raleway" panose="020B0003030101060003" pitchFamily="34" charset="0"/>
              <a:sym typeface="Arial"/>
            </a:endParaRPr>
          </a:p>
        </p:txBody>
      </p:sp>
      <p:sp>
        <p:nvSpPr>
          <p:cNvPr id="4" name="Google Shape;81;p16">
            <a:extLst>
              <a:ext uri="{FF2B5EF4-FFF2-40B4-BE49-F238E27FC236}">
                <a16:creationId xmlns:a16="http://schemas.microsoft.com/office/drawing/2014/main" id="{9EC29809-4556-B0BD-B651-3204443843DF}"/>
              </a:ext>
            </a:extLst>
          </p:cNvPr>
          <p:cNvSpPr txBox="1"/>
          <p:nvPr/>
        </p:nvSpPr>
        <p:spPr>
          <a:xfrm>
            <a:off x="1772532" y="726924"/>
            <a:ext cx="102785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a:t>
            </a:r>
            <a:endParaRPr sz="1800" b="1" u="none" strike="noStrike" cap="none" dirty="0">
              <a:solidFill>
                <a:srgbClr val="2392A0"/>
              </a:solidFill>
              <a:latin typeface="Raleway" panose="020B0003030101060003" pitchFamily="34" charset="0"/>
              <a:sym typeface="Arial"/>
            </a:endParaRPr>
          </a:p>
        </p:txBody>
      </p:sp>
      <p:pic>
        <p:nvPicPr>
          <p:cNvPr id="5" name="Image 4">
            <a:extLst>
              <a:ext uri="{FF2B5EF4-FFF2-40B4-BE49-F238E27FC236}">
                <a16:creationId xmlns:a16="http://schemas.microsoft.com/office/drawing/2014/main" id="{880BB9CA-E7CD-9632-720D-B8001BC15CD9}"/>
              </a:ext>
            </a:extLst>
          </p:cNvPr>
          <p:cNvPicPr>
            <a:picLocks noChangeAspect="1"/>
          </p:cNvPicPr>
          <p:nvPr/>
        </p:nvPicPr>
        <p:blipFill>
          <a:blip r:embed="rId4"/>
          <a:stretch>
            <a:fillRect/>
          </a:stretch>
        </p:blipFill>
        <p:spPr>
          <a:xfrm>
            <a:off x="954735" y="1373634"/>
            <a:ext cx="2936641" cy="19553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7"/>
          <p:cNvSpPr txBox="1"/>
          <p:nvPr/>
        </p:nvSpPr>
        <p:spPr>
          <a:xfrm>
            <a:off x="1616331" y="4520045"/>
            <a:ext cx="6960817" cy="283805"/>
          </a:xfrm>
          <a:prstGeom prst="rect">
            <a:avLst/>
          </a:prstGeom>
          <a:noFill/>
          <a:ln>
            <a:noFill/>
          </a:ln>
        </p:spPr>
        <p:txBody>
          <a:bodyPr spcFirstLastPara="1" wrap="square" lIns="33850" tIns="33850" rIns="33850" bIns="33850" anchor="ctr" anchorCtr="0">
            <a:spAutoFit/>
          </a:bodyPr>
          <a:lstStyle/>
          <a:p>
            <a:pPr marL="0" marR="0" lvl="0" indent="0" algn="l" rtl="0">
              <a:lnSpc>
                <a:spcPct val="100000"/>
              </a:lnSpc>
              <a:spcBef>
                <a:spcPts val="0"/>
              </a:spcBef>
              <a:spcAft>
                <a:spcPts val="0"/>
              </a:spcAft>
              <a:buNone/>
            </a:pPr>
            <a:r>
              <a:rPr lang="fr" b="0" i="1" u="none" strike="noStrike" cap="none" dirty="0">
                <a:solidFill>
                  <a:srgbClr val="000000"/>
                </a:solidFill>
                <a:latin typeface="Helvetica Neue"/>
                <a:ea typeface="Helvetica Neue"/>
                <a:cs typeface="Helvetica Neue"/>
                <a:sym typeface="Helvetica Neue"/>
              </a:rPr>
              <a:t>Dessins numériques pour publications réalisés au stylet sur tablette ©Ludivine </a:t>
            </a:r>
            <a:r>
              <a:rPr lang="fr" b="0" i="1" u="none" strike="noStrike" cap="none" dirty="0" err="1">
                <a:solidFill>
                  <a:srgbClr val="000000"/>
                </a:solidFill>
                <a:latin typeface="Helvetica Neue"/>
                <a:ea typeface="Helvetica Neue"/>
                <a:cs typeface="Helvetica Neue"/>
                <a:sym typeface="Helvetica Neue"/>
              </a:rPr>
              <a:t>Longou</a:t>
            </a:r>
            <a:endParaRPr b="0" i="1" u="none" strike="noStrike" cap="none" dirty="0">
              <a:solidFill>
                <a:srgbClr val="000000"/>
              </a:solidFill>
              <a:latin typeface="Helvetica Neue"/>
              <a:ea typeface="Helvetica Neue"/>
              <a:cs typeface="Helvetica Neue"/>
              <a:sym typeface="Helvetica Neue"/>
            </a:endParaRPr>
          </a:p>
        </p:txBody>
      </p:sp>
      <p:pic>
        <p:nvPicPr>
          <p:cNvPr id="138" name="Google Shape;138;p7" descr="Planches_Bota_LudivineLongou(AIS).tif"/>
          <p:cNvPicPr preferRelativeResize="0"/>
          <p:nvPr/>
        </p:nvPicPr>
        <p:blipFill rotWithShape="1">
          <a:blip r:embed="rId3">
            <a:alphaModFix/>
          </a:blip>
          <a:srcRect/>
          <a:stretch/>
        </p:blipFill>
        <p:spPr>
          <a:xfrm>
            <a:off x="1153391" y="768927"/>
            <a:ext cx="7647709" cy="3780409"/>
          </a:xfrm>
          <a:prstGeom prst="rect">
            <a:avLst/>
          </a:prstGeom>
          <a:noFill/>
          <a:ln>
            <a:noFill/>
          </a:ln>
        </p:spPr>
      </p:pic>
      <p:sp>
        <p:nvSpPr>
          <p:cNvPr id="6" name="Google Shape;103;p18">
            <a:extLst>
              <a:ext uri="{FF2B5EF4-FFF2-40B4-BE49-F238E27FC236}">
                <a16:creationId xmlns:a16="http://schemas.microsoft.com/office/drawing/2014/main" id="{C1291B45-72EE-CCD7-54A0-AAFF98CFEE6F}"/>
              </a:ext>
            </a:extLst>
          </p:cNvPr>
          <p:cNvSpPr txBox="1">
            <a:spLocks noGrp="1"/>
          </p:cNvSpPr>
          <p:nvPr>
            <p:ph type="title"/>
          </p:nvPr>
        </p:nvSpPr>
        <p:spPr>
          <a:xfrm>
            <a:off x="474151" y="91730"/>
            <a:ext cx="7886700"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des détails</a:t>
            </a:r>
            <a:endParaRPr sz="3000" dirty="0">
              <a:latin typeface="Raleway"/>
              <a:sym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grpSp>
        <p:nvGrpSpPr>
          <p:cNvPr id="146" name="Google Shape;146;p10"/>
          <p:cNvGrpSpPr/>
          <p:nvPr/>
        </p:nvGrpSpPr>
        <p:grpSpPr>
          <a:xfrm>
            <a:off x="2387772" y="772317"/>
            <a:ext cx="5973079" cy="4371183"/>
            <a:chOff x="256579" y="906642"/>
            <a:chExt cx="6462310" cy="4430082"/>
          </a:xfrm>
        </p:grpSpPr>
        <p:pic>
          <p:nvPicPr>
            <p:cNvPr id="147" name="Google Shape;147;p10" descr="cacao2.png"/>
            <p:cNvPicPr preferRelativeResize="0"/>
            <p:nvPr/>
          </p:nvPicPr>
          <p:blipFill rotWithShape="1">
            <a:blip r:embed="rId3">
              <a:alphaModFix/>
            </a:blip>
            <a:srcRect l="1264" t="2284" r="14563" b="20908"/>
            <a:stretch/>
          </p:blipFill>
          <p:spPr>
            <a:xfrm>
              <a:off x="256579" y="906642"/>
              <a:ext cx="3271588" cy="3981147"/>
            </a:xfrm>
            <a:prstGeom prst="rect">
              <a:avLst/>
            </a:prstGeom>
            <a:noFill/>
            <a:ln>
              <a:noFill/>
            </a:ln>
          </p:spPr>
        </p:pic>
        <p:pic>
          <p:nvPicPr>
            <p:cNvPr id="148" name="Google Shape;148;p10" descr="cacao1.png"/>
            <p:cNvPicPr preferRelativeResize="0"/>
            <p:nvPr/>
          </p:nvPicPr>
          <p:blipFill rotWithShape="1">
            <a:blip r:embed="rId4">
              <a:alphaModFix/>
            </a:blip>
            <a:srcRect/>
            <a:stretch/>
          </p:blipFill>
          <p:spPr>
            <a:xfrm>
              <a:off x="3733618" y="906642"/>
              <a:ext cx="2985271" cy="3981147"/>
            </a:xfrm>
            <a:prstGeom prst="rect">
              <a:avLst/>
            </a:prstGeom>
            <a:noFill/>
            <a:ln>
              <a:noFill/>
            </a:ln>
          </p:spPr>
        </p:pic>
        <p:sp>
          <p:nvSpPr>
            <p:cNvPr id="149" name="Google Shape;149;p10"/>
            <p:cNvSpPr txBox="1"/>
            <p:nvPr/>
          </p:nvSpPr>
          <p:spPr>
            <a:xfrm>
              <a:off x="642811" y="4752118"/>
              <a:ext cx="5734708" cy="584606"/>
            </a:xfrm>
            <a:prstGeom prst="rect">
              <a:avLst/>
            </a:prstGeom>
            <a:noFill/>
            <a:ln>
              <a:noFill/>
            </a:ln>
          </p:spPr>
          <p:txBody>
            <a:bodyPr spcFirstLastPara="1" wrap="square" lIns="33850" tIns="33850" rIns="33850" bIns="33850" anchor="ctr" anchorCtr="0">
              <a:spAutoFit/>
            </a:bodyPr>
            <a:lstStyle/>
            <a:p>
              <a:pPr marL="0" marR="0" lvl="0" indent="0" algn="l" rtl="0">
                <a:lnSpc>
                  <a:spcPct val="235714"/>
                </a:lnSpc>
                <a:spcBef>
                  <a:spcPts val="0"/>
                </a:spcBef>
                <a:spcAft>
                  <a:spcPts val="0"/>
                </a:spcAft>
                <a:buNone/>
              </a:pPr>
              <a:r>
                <a:rPr lang="fr" sz="1400" b="0" i="0" u="none" strike="noStrike" cap="none" dirty="0">
                  <a:solidFill>
                    <a:srgbClr val="000000"/>
                  </a:solidFill>
                  <a:latin typeface="Calibri"/>
                  <a:ea typeface="Calibri"/>
                  <a:cs typeface="Calibri"/>
                  <a:sym typeface="Calibri"/>
                </a:rPr>
                <a:t>MNHN — Spécimen P06626302 — Crédits photo Ludivine </a:t>
              </a:r>
              <a:r>
                <a:rPr lang="fr" sz="1400" b="0" i="0" u="none" strike="noStrike" cap="none" dirty="0" err="1">
                  <a:solidFill>
                    <a:srgbClr val="000000"/>
                  </a:solidFill>
                  <a:latin typeface="Calibri"/>
                  <a:ea typeface="Calibri"/>
                  <a:cs typeface="Calibri"/>
                  <a:sym typeface="Calibri"/>
                </a:rPr>
                <a:t>Longou</a:t>
              </a:r>
              <a:endParaRPr sz="1400" b="0" i="0" u="none" strike="noStrike" cap="none" dirty="0">
                <a:solidFill>
                  <a:srgbClr val="000000"/>
                </a:solidFill>
                <a:latin typeface="Calibri"/>
                <a:ea typeface="Calibri"/>
                <a:cs typeface="Calibri"/>
                <a:sym typeface="Calibri"/>
              </a:endParaRPr>
            </a:p>
          </p:txBody>
        </p:sp>
      </p:grpSp>
      <p:sp>
        <p:nvSpPr>
          <p:cNvPr id="4" name="Google Shape;103;p18">
            <a:extLst>
              <a:ext uri="{FF2B5EF4-FFF2-40B4-BE49-F238E27FC236}">
                <a16:creationId xmlns:a16="http://schemas.microsoft.com/office/drawing/2014/main" id="{BE3E572E-D801-88BB-61D3-7634FD221FE2}"/>
              </a:ext>
            </a:extLst>
          </p:cNvPr>
          <p:cNvSpPr txBox="1">
            <a:spLocks noGrp="1"/>
          </p:cNvSpPr>
          <p:nvPr>
            <p:ph type="title"/>
          </p:nvPr>
        </p:nvSpPr>
        <p:spPr>
          <a:xfrm>
            <a:off x="474151" y="91730"/>
            <a:ext cx="7886700"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Compléter une planche d’herbier</a:t>
            </a:r>
            <a:endParaRPr sz="3000" dirty="0">
              <a:latin typeface="Raleway"/>
              <a:sym typeface="Raleway"/>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1701</Words>
  <Application>Microsoft Macintosh PowerPoint</Application>
  <PresentationFormat>Affichage à l'écran (16:9)</PresentationFormat>
  <Paragraphs>76</Paragraphs>
  <Slides>14</Slides>
  <Notes>14</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14</vt:i4>
      </vt:variant>
    </vt:vector>
  </HeadingPairs>
  <TitlesOfParts>
    <vt:vector size="22" baseType="lpstr">
      <vt:lpstr>Arial</vt:lpstr>
      <vt:lpstr>Raleway SemiBold</vt:lpstr>
      <vt:lpstr>Raleway</vt:lpstr>
      <vt:lpstr>Calibri</vt:lpstr>
      <vt:lpstr>Wingdings</vt:lpstr>
      <vt:lpstr>Helvetica Neue</vt:lpstr>
      <vt:lpstr>Corbel</vt:lpstr>
      <vt:lpstr>Simple Light</vt:lpstr>
      <vt:lpstr>Présentation PowerPoint</vt:lpstr>
      <vt:lpstr>Le dessin scientifique : utile dans l’histoire</vt:lpstr>
      <vt:lpstr>Présentation PowerPoint</vt:lpstr>
      <vt:lpstr>Présentation PowerPoint</vt:lpstr>
      <vt:lpstr>Choix de la position et ajustement de la lumière</vt:lpstr>
      <vt:lpstr>Représentation synthétique d’une espèce</vt:lpstr>
      <vt:lpstr>Représentation des détails</vt:lpstr>
      <vt:lpstr>Représentation des détails</vt:lpstr>
      <vt:lpstr>Compléter une planche d’herbier</vt:lpstr>
      <vt:lpstr>Présentation PowerPoint</vt:lpstr>
      <vt:lpstr>Anatomie générale d’une plante</vt:lpstr>
      <vt:lpstr>A votre tour !</vt:lpstr>
      <vt:lpstr>Consignes</vt:lpstr>
      <vt:lpstr>Consignes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Jeanne Buffet</dc:creator>
  <cp:lastModifiedBy>Jeanne Buffet</cp:lastModifiedBy>
  <cp:revision>59</cp:revision>
  <dcterms:modified xsi:type="dcterms:W3CDTF">2025-08-14T14:24:40Z</dcterms:modified>
</cp:coreProperties>
</file>